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5" r:id="rId7"/>
    <p:sldId id="262" r:id="rId8"/>
    <p:sldId id="263" r:id="rId9"/>
    <p:sldId id="264" r:id="rId10"/>
    <p:sldId id="267" r:id="rId11"/>
    <p:sldId id="266" r:id="rId12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3299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E2FB6-EA34-717D-CF23-83374BE88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8878E7-7E82-F6E1-A558-BA028CA71F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28FC56-CDA5-712C-A2FE-5B4E1CBFEF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E04E5-3BA2-85DF-4A63-18086CA523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347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yashsahu02/zomato-restaurants-datase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25127" y="778399"/>
            <a:ext cx="6276975" cy="3203972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ctr"/>
          <a:lstStyle/>
          <a:p>
            <a:pPr algn="l">
              <a:lnSpc>
                <a:spcPts val="6307"/>
              </a:lnSpc>
            </a:pPr>
            <a:r>
              <a:rPr lang="en-US" sz="5400" kern="0" spc="-324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Infosys_FoodTrends:</a:t>
            </a:r>
            <a:br>
              <a:rPr lang="en-US" sz="5400" kern="0" spc="-324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</a:br>
            <a:r>
              <a:rPr lang="en-US" sz="5400" kern="0" spc="-324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Understanding</a:t>
            </a:r>
            <a:br>
              <a:rPr lang="en-US" sz="5400" kern="0" spc="-324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</a:br>
            <a:r>
              <a:rPr lang="en-US" sz="5400" kern="0" spc="-324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Customer</a:t>
            </a:r>
            <a:br>
              <a:rPr lang="en-US" sz="5400" kern="0" spc="-324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</a:br>
            <a:r>
              <a:rPr lang="en-US" sz="5400" kern="0" spc="-324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Preferences - Batch _11  Team C</a:t>
            </a: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6096000" y="4477615"/>
            <a:ext cx="6135230" cy="285155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ctr"/>
          <a:lstStyle/>
          <a:p>
            <a:pPr algn="l">
              <a:lnSpc>
                <a:spcPts val="2247"/>
              </a:lnSpc>
              <a:spcBef>
                <a:spcPts val="616"/>
              </a:spcBef>
            </a:pPr>
            <a:r>
              <a:rPr lang="en-US" sz="1620" kern="0" spc="-32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Analyzing customer preferences using Zomato restaurant data</a:t>
            </a:r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0" y="0"/>
            <a:ext cx="5715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miter lim="800000"/>
          </a:ln>
        </p:spPr>
        <p:txBody>
          <a:bodyPr/>
          <a:lstStyle/>
          <a:p>
            <a:endParaRPr lang="en-IN"/>
          </a:p>
        </p:txBody>
      </p:sp>
      <p:pic>
        <p:nvPicPr>
          <p:cNvPr id="5" name="Image 0" descr="modern corporate presentation background"/>
          <p:cNvPicPr>
            <a:picLocks noChangeAspect="1"/>
          </p:cNvPicPr>
          <p:nvPr/>
        </p:nvPicPr>
        <p:blipFill>
          <a:blip r:embed="rId3"/>
          <a:srcRect l="8333" r="8333"/>
          <a:stretch/>
        </p:blipFill>
        <p:spPr>
          <a:xfrm>
            <a:off x="0" y="0"/>
            <a:ext cx="5715000" cy="6858000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531418E0-A558-2779-20F1-EF1FED9B91F9}"/>
              </a:ext>
            </a:extLst>
          </p:cNvPr>
          <p:cNvSpPr/>
          <p:nvPr/>
        </p:nvSpPr>
        <p:spPr>
          <a:xfrm>
            <a:off x="6096000" y="5021810"/>
            <a:ext cx="6135230" cy="285155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ctr"/>
          <a:lstStyle/>
          <a:p>
            <a:pPr algn="l">
              <a:lnSpc>
                <a:spcPts val="2247"/>
              </a:lnSpc>
              <a:spcBef>
                <a:spcPts val="616"/>
              </a:spcBef>
            </a:pPr>
            <a:r>
              <a:rPr lang="en-US" sz="1620" kern="0" spc="-32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Name: Piyush Nitnaware</a:t>
            </a:r>
            <a:endParaRPr lang="en-US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EF568D9D-6B75-0A47-4CC5-71C5AE83804D}"/>
              </a:ext>
            </a:extLst>
          </p:cNvPr>
          <p:cNvSpPr/>
          <p:nvPr/>
        </p:nvSpPr>
        <p:spPr>
          <a:xfrm>
            <a:off x="6056770" y="5566005"/>
            <a:ext cx="6135230" cy="285155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ctr"/>
          <a:lstStyle/>
          <a:p>
            <a:pPr algn="l">
              <a:lnSpc>
                <a:spcPts val="2247"/>
              </a:lnSpc>
              <a:spcBef>
                <a:spcPts val="616"/>
              </a:spcBef>
            </a:pPr>
            <a:r>
              <a:rPr lang="en-US" sz="1620" kern="0" spc="-32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Mentor Name: Nityasree J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E004CE-A48A-8286-BE12-2D5FA1F16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D28A9A3-99E9-6085-35E3-74879D42F31C}"/>
              </a:ext>
            </a:extLst>
          </p:cNvPr>
          <p:cNvSpPr/>
          <p:nvPr/>
        </p:nvSpPr>
        <p:spPr>
          <a:xfrm>
            <a:off x="428625" y="379214"/>
            <a:ext cx="11334750" cy="556171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ctr">
              <a:lnSpc>
                <a:spcPts val="4380"/>
              </a:lnSpc>
            </a:pPr>
            <a:r>
              <a:rPr lang="en-US" sz="3750" kern="0" spc="-225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Acknowledgement &amp; References</a:t>
            </a:r>
            <a:endParaRPr lang="en-US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FDBE392F-4167-D37C-8BFC-DF5D68790C6A}"/>
              </a:ext>
            </a:extLst>
          </p:cNvPr>
          <p:cNvSpPr/>
          <p:nvPr/>
        </p:nvSpPr>
        <p:spPr>
          <a:xfrm>
            <a:off x="476250" y="1590675"/>
            <a:ext cx="5524500" cy="3800834"/>
          </a:xfrm>
          <a:prstGeom prst="rect">
            <a:avLst/>
          </a:prstGeom>
          <a:solidFill>
            <a:srgbClr val="FFD9AD"/>
          </a:solidFill>
          <a:ln>
            <a:miter lim="800000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E46F3510-6A16-F2A9-5123-FFB84A22FAE6}"/>
              </a:ext>
            </a:extLst>
          </p:cNvPr>
          <p:cNvSpPr/>
          <p:nvPr/>
        </p:nvSpPr>
        <p:spPr>
          <a:xfrm>
            <a:off x="762000" y="1830288"/>
            <a:ext cx="5143500" cy="264616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l">
              <a:lnSpc>
                <a:spcPts val="2085"/>
              </a:lnSpc>
            </a:pPr>
            <a:r>
              <a:rPr lang="en-US" sz="2100" kern="0" spc="-107" dirty="0">
                <a:solidFill>
                  <a:srgbClr val="333333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Acknowledgement</a:t>
            </a:r>
            <a:endParaRPr lang="en-US" sz="21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9EDEE345-5226-80C3-4B41-FD3E1EC08F08}"/>
              </a:ext>
            </a:extLst>
          </p:cNvPr>
          <p:cNvSpPr/>
          <p:nvPr/>
        </p:nvSpPr>
        <p:spPr>
          <a:xfrm>
            <a:off x="762000" y="2189558"/>
            <a:ext cx="5143500" cy="3012169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l">
              <a:lnSpc>
                <a:spcPts val="1820"/>
              </a:lnSpc>
              <a:spcBef>
                <a:spcPts val="731"/>
              </a:spcBef>
            </a:pPr>
            <a:r>
              <a:rPr lang="en-US" sz="1600" kern="0" spc="-26" dirty="0">
                <a:solidFill>
                  <a:srgbClr val="000000">
                    <a:alpha val="55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 would like to express my sincere gratitude to my mentor for there valuable guidance and continuous support throughout this project.</a:t>
            </a:r>
            <a:r>
              <a:rPr lang="en-US" sz="1600" kern="0" spc="-26" dirty="0">
                <a:solidFill>
                  <a:srgbClr val="000000">
                    <a:alpha val="55000"/>
                  </a:srgbClr>
                </a:solidFill>
                <a:latin typeface="Inter Medium" pitchFamily="34" charset="0"/>
                <a:ea typeface="Inter Medium" pitchFamily="34" charset="-122"/>
              </a:rPr>
              <a:t> </a:t>
            </a:r>
          </a:p>
          <a:p>
            <a:pPr algn="l">
              <a:lnSpc>
                <a:spcPts val="1820"/>
              </a:lnSpc>
              <a:spcBef>
                <a:spcPts val="731"/>
              </a:spcBef>
            </a:pPr>
            <a:r>
              <a:rPr lang="en-US" sz="1600" kern="0" spc="-26" dirty="0">
                <a:solidFill>
                  <a:srgbClr val="000000">
                    <a:alpha val="55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 also thank the Infosys team for providing the opportunity and</a:t>
            </a:r>
            <a:br>
              <a:rPr lang="en-US" sz="1600" kern="0" spc="-26" dirty="0">
                <a:solidFill>
                  <a:srgbClr val="000000">
                    <a:alpha val="55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600" kern="0" spc="-26" dirty="0">
                <a:solidFill>
                  <a:srgbClr val="000000">
                    <a:alpha val="55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learning environment to work on this project.</a:t>
            </a:r>
          </a:p>
          <a:p>
            <a:pPr algn="l">
              <a:lnSpc>
                <a:spcPts val="1820"/>
              </a:lnSpc>
              <a:spcBef>
                <a:spcPts val="731"/>
              </a:spcBef>
            </a:pPr>
            <a:r>
              <a:rPr lang="en-US" sz="1600" kern="0" spc="-26" dirty="0">
                <a:solidFill>
                  <a:srgbClr val="000000">
                    <a:alpha val="55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Special thanks to Kaggle and the data contributors for making the</a:t>
            </a:r>
            <a:br>
              <a:rPr lang="en-US" sz="1600" kern="0" spc="-26" dirty="0">
                <a:solidFill>
                  <a:srgbClr val="000000">
                    <a:alpha val="55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600" kern="0" spc="-26" dirty="0">
                <a:solidFill>
                  <a:srgbClr val="000000">
                    <a:alpha val="55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dataset publicly available.      </a:t>
            </a:r>
            <a:endParaRPr lang="en-US" sz="1600" dirty="0"/>
          </a:p>
          <a:p>
            <a:pPr algn="l">
              <a:lnSpc>
                <a:spcPts val="1820"/>
              </a:lnSpc>
              <a:spcBef>
                <a:spcPts val="731"/>
              </a:spcBef>
            </a:pPr>
            <a:endParaRPr lang="en-US" sz="1600" dirty="0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4C1A7F56-F66C-42F6-D3B2-DE94A08BFE2D}"/>
              </a:ext>
            </a:extLst>
          </p:cNvPr>
          <p:cNvSpPr/>
          <p:nvPr/>
        </p:nvSpPr>
        <p:spPr>
          <a:xfrm>
            <a:off x="6191250" y="1590675"/>
            <a:ext cx="5524500" cy="3800834"/>
          </a:xfrm>
          <a:prstGeom prst="rect">
            <a:avLst/>
          </a:prstGeom>
          <a:solidFill>
            <a:srgbClr val="FEC088"/>
          </a:solidFill>
          <a:ln>
            <a:miter lim="800000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443F0FDF-DCB7-83BE-31F7-D1973BD927FA}"/>
              </a:ext>
            </a:extLst>
          </p:cNvPr>
          <p:cNvSpPr/>
          <p:nvPr/>
        </p:nvSpPr>
        <p:spPr>
          <a:xfrm>
            <a:off x="6477000" y="1830288"/>
            <a:ext cx="5143500" cy="264616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l">
              <a:lnSpc>
                <a:spcPts val="2085"/>
              </a:lnSpc>
            </a:pPr>
            <a:r>
              <a:rPr lang="en-US" sz="2100" kern="0" spc="-107" dirty="0">
                <a:solidFill>
                  <a:srgbClr val="333333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References  </a:t>
            </a:r>
            <a:endParaRPr lang="en-US" sz="210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CD9B41FA-2628-1587-9E3F-72B1379F1EBB}"/>
              </a:ext>
            </a:extLst>
          </p:cNvPr>
          <p:cNvSpPr/>
          <p:nvPr/>
        </p:nvSpPr>
        <p:spPr>
          <a:xfrm>
            <a:off x="6477000" y="2189559"/>
            <a:ext cx="5143500" cy="3012168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l">
              <a:lnSpc>
                <a:spcPts val="1820"/>
              </a:lnSpc>
              <a:spcBef>
                <a:spcPts val="731"/>
              </a:spcBef>
            </a:pPr>
            <a:r>
              <a:rPr lang="en-US" sz="1600" kern="0" spc="-26" dirty="0">
                <a:solidFill>
                  <a:srgbClr val="000000">
                    <a:alpha val="55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Restaurants Dataset, Kaggle</a:t>
            </a:r>
            <a:br>
              <a:rPr lang="en-US" sz="1600" kern="0" spc="-26" dirty="0">
                <a:solidFill>
                  <a:srgbClr val="000000">
                    <a:alpha val="55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600" u="sng" kern="0" spc="-26" dirty="0">
                <a:solidFill>
                  <a:srgbClr val="139CE5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https://www.kaggle.com/datasets/yashsahu02/zomato-restaurants-</a:t>
            </a:r>
            <a:br>
              <a:rPr lang="en-US" sz="1600" u="sng" kern="0" spc="-26" dirty="0">
                <a:solidFill>
                  <a:srgbClr val="139CE5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US" sz="1600" u="sng" kern="0" spc="-26" dirty="0">
                <a:solidFill>
                  <a:srgbClr val="139CE5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dataset</a:t>
            </a:r>
            <a:endParaRPr lang="en-US" sz="1600" u="sng" kern="0" spc="-26" dirty="0">
              <a:solidFill>
                <a:srgbClr val="139CE5"/>
              </a:solidFill>
              <a:latin typeface="Inter Medium" pitchFamily="34" charset="0"/>
              <a:ea typeface="Inter Medium" pitchFamily="34" charset="-122"/>
              <a:cs typeface="Inter Medium" pitchFamily="34" charset="-120"/>
            </a:endParaRPr>
          </a:p>
          <a:p>
            <a:pPr>
              <a:lnSpc>
                <a:spcPts val="1820"/>
              </a:lnSpc>
              <a:spcBef>
                <a:spcPts val="731"/>
              </a:spcBef>
            </a:pPr>
            <a:r>
              <a:rPr lang="en-US" sz="1600" kern="0" spc="-26" dirty="0">
                <a:solidFill>
                  <a:srgbClr val="000000">
                    <a:alpha val="55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Zomato platform (for domain understanding) </a:t>
            </a:r>
          </a:p>
          <a:p>
            <a:pPr>
              <a:lnSpc>
                <a:spcPts val="1820"/>
              </a:lnSpc>
              <a:spcBef>
                <a:spcPts val="731"/>
              </a:spcBef>
            </a:pPr>
            <a:r>
              <a:rPr lang="en-US" sz="1600" kern="0" spc="-26" dirty="0">
                <a:solidFill>
                  <a:srgbClr val="000000">
                    <a:alpha val="55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Project dashboards and analysis created during the study     </a:t>
            </a:r>
            <a:endParaRPr lang="en-US" sz="1600" dirty="0"/>
          </a:p>
          <a:p>
            <a:pPr>
              <a:lnSpc>
                <a:spcPts val="1820"/>
              </a:lnSpc>
              <a:spcBef>
                <a:spcPts val="731"/>
              </a:spcBef>
            </a:pPr>
            <a:endParaRPr lang="en-US" sz="1600" dirty="0"/>
          </a:p>
          <a:p>
            <a:pPr algn="l">
              <a:lnSpc>
                <a:spcPts val="1820"/>
              </a:lnSpc>
              <a:spcBef>
                <a:spcPts val="731"/>
              </a:spcBef>
            </a:pPr>
            <a:endParaRPr lang="en-US" sz="1600" u="sng" kern="0" spc="-26" dirty="0">
              <a:solidFill>
                <a:srgbClr val="139CE5"/>
              </a:solidFill>
              <a:latin typeface="Inter Medium" pitchFamily="34" charset="0"/>
              <a:ea typeface="Inter Medium" pitchFamily="34" charset="-122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E2D9776C-354B-4AE9-F20E-F53202D60D41}"/>
              </a:ext>
            </a:extLst>
          </p:cNvPr>
          <p:cNvSpPr/>
          <p:nvPr/>
        </p:nvSpPr>
        <p:spPr>
          <a:xfrm>
            <a:off x="6477000" y="3197870"/>
            <a:ext cx="5143500" cy="231130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l">
              <a:lnSpc>
                <a:spcPts val="1820"/>
              </a:lnSpc>
              <a:spcBef>
                <a:spcPts val="184"/>
              </a:spcBef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30047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1916502" y="1980898"/>
            <a:ext cx="8358996" cy="2896203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ctr"/>
          <a:lstStyle/>
          <a:p>
            <a:pPr algn="ctr">
              <a:lnSpc>
                <a:spcPts val="4380"/>
              </a:lnSpc>
            </a:pPr>
            <a:r>
              <a:rPr lang="en-US" sz="7200" kern="0" spc="-225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Thank You</a:t>
            </a:r>
            <a:endParaRPr lang="en-US" sz="7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8625" y="379214"/>
            <a:ext cx="11334750" cy="556171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ctr">
              <a:lnSpc>
                <a:spcPts val="4380"/>
              </a:lnSpc>
            </a:pPr>
            <a:r>
              <a:rPr lang="en-US" sz="3750" kern="0" spc="-225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Objective of the Project</a:t>
            </a:r>
            <a:endParaRPr lang="en-US" dirty="0"/>
          </a:p>
        </p:txBody>
      </p:sp>
      <p:sp>
        <p:nvSpPr>
          <p:cNvPr id="3" name="Shape 1"/>
          <p:cNvSpPr/>
          <p:nvPr/>
        </p:nvSpPr>
        <p:spPr>
          <a:xfrm>
            <a:off x="1476375" y="1981200"/>
            <a:ext cx="1428750" cy="1428750"/>
          </a:xfrm>
          <a:prstGeom prst="ellipse">
            <a:avLst/>
          </a:prstGeom>
          <a:solidFill>
            <a:srgbClr val="FFD9AD"/>
          </a:solidFill>
          <a:ln>
            <a:miter lim="800000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126" y="2452796"/>
            <a:ext cx="561975" cy="47625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00063" y="3506242"/>
            <a:ext cx="3381375" cy="266998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ctr">
              <a:lnSpc>
                <a:spcPts val="2102"/>
              </a:lnSpc>
            </a:pPr>
            <a:r>
              <a:rPr lang="en-US" sz="1800" kern="0" spc="-108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Analyze customer preferences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388365" y="3850481"/>
            <a:ext cx="3604769" cy="792510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ctr">
              <a:lnSpc>
                <a:spcPts val="2080"/>
              </a:lnSpc>
              <a:spcBef>
                <a:spcPts val="596"/>
              </a:spcBef>
            </a:pP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Identify patterns and trends in customer</a:t>
            </a:r>
            <a:b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behavior, preferences, and decision-</a:t>
            </a:r>
            <a:b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making</a:t>
            </a:r>
            <a:endParaRPr lang="en-US" dirty="0"/>
          </a:p>
        </p:txBody>
      </p:sp>
      <p:sp>
        <p:nvSpPr>
          <p:cNvPr id="7" name="Shape 4"/>
          <p:cNvSpPr/>
          <p:nvPr/>
        </p:nvSpPr>
        <p:spPr>
          <a:xfrm>
            <a:off x="5381625" y="1981200"/>
            <a:ext cx="1428750" cy="1428750"/>
          </a:xfrm>
          <a:prstGeom prst="ellipse">
            <a:avLst/>
          </a:prstGeom>
          <a:solidFill>
            <a:srgbClr val="FEC088"/>
          </a:solidFill>
          <a:ln>
            <a:miter lim="800000"/>
          </a:ln>
        </p:spPr>
        <p:txBody>
          <a:bodyPr/>
          <a:lstStyle/>
          <a:p>
            <a:endParaRPr lang="en-IN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855" y="2398614"/>
            <a:ext cx="504825" cy="59055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300941" y="3506242"/>
            <a:ext cx="3590117" cy="533995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ctr">
              <a:lnSpc>
                <a:spcPts val="2102"/>
              </a:lnSpc>
            </a:pPr>
            <a:r>
              <a:rPr lang="en-US" sz="1800" kern="0" spc="-108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Identify key factors affecting ratings</a:t>
            </a:r>
            <a:br>
              <a:rPr lang="en-US" sz="1800" kern="0" spc="-108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</a:br>
            <a:r>
              <a:rPr lang="en-US" sz="1800" kern="0" spc="-108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and popularity</a:t>
            </a:r>
            <a:endParaRPr lang="en-US" dirty="0"/>
          </a:p>
        </p:txBody>
      </p:sp>
      <p:sp>
        <p:nvSpPr>
          <p:cNvPr id="10" name="Text 6"/>
          <p:cNvSpPr/>
          <p:nvPr/>
        </p:nvSpPr>
        <p:spPr>
          <a:xfrm>
            <a:off x="4358313" y="4117479"/>
            <a:ext cx="3475375" cy="792510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ctr">
              <a:lnSpc>
                <a:spcPts val="2080"/>
              </a:lnSpc>
              <a:spcBef>
                <a:spcPts val="596"/>
              </a:spcBef>
            </a:pP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Determine the influential variables that</a:t>
            </a:r>
            <a:b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drive restaurant ratings and customer</a:t>
            </a:r>
            <a:b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appeal</a:t>
            </a:r>
            <a:endParaRPr lang="en-US" dirty="0"/>
          </a:p>
        </p:txBody>
      </p:sp>
      <p:sp>
        <p:nvSpPr>
          <p:cNvPr id="11" name="Shape 7"/>
          <p:cNvSpPr/>
          <p:nvPr/>
        </p:nvSpPr>
        <p:spPr>
          <a:xfrm>
            <a:off x="9286875" y="1981200"/>
            <a:ext cx="1428750" cy="1428750"/>
          </a:xfrm>
          <a:prstGeom prst="ellipse">
            <a:avLst/>
          </a:prstGeom>
          <a:solidFill>
            <a:srgbClr val="FD864D"/>
          </a:solidFill>
          <a:ln>
            <a:miter lim="800000"/>
          </a:ln>
        </p:spPr>
        <p:txBody>
          <a:bodyPr/>
          <a:lstStyle/>
          <a:p>
            <a:endParaRPr lang="en-IN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3173" y="2293742"/>
            <a:ext cx="723900" cy="81915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315325" y="3506242"/>
            <a:ext cx="3371850" cy="533995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ctr">
              <a:lnSpc>
                <a:spcPts val="2102"/>
              </a:lnSpc>
            </a:pPr>
            <a:r>
              <a:rPr lang="en-US" sz="1800" kern="0" spc="-108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Extract insights for business</a:t>
            </a:r>
            <a:br>
              <a:rPr lang="en-US" sz="1800" kern="0" spc="-108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</a:br>
            <a:r>
              <a:rPr lang="en-US" sz="1800" kern="0" spc="-108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decision-making</a:t>
            </a:r>
            <a:endParaRPr lang="en-US" dirty="0"/>
          </a:p>
        </p:txBody>
      </p:sp>
      <p:sp>
        <p:nvSpPr>
          <p:cNvPr id="14" name="Text 9"/>
          <p:cNvSpPr/>
          <p:nvPr/>
        </p:nvSpPr>
        <p:spPr>
          <a:xfrm>
            <a:off x="8203808" y="4117479"/>
            <a:ext cx="3594884" cy="792510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ctr">
              <a:lnSpc>
                <a:spcPts val="2080"/>
              </a:lnSpc>
              <a:spcBef>
                <a:spcPts val="596"/>
              </a:spcBef>
            </a:pP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Provide actionable recommendations to</a:t>
            </a:r>
            <a:b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help food platforms make strategic</a:t>
            </a:r>
            <a:b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business decisions</a:t>
            </a:r>
            <a:endParaRPr lang="en-US" dirty="0"/>
          </a:p>
        </p:txBody>
      </p:sp>
      <p:sp>
        <p:nvSpPr>
          <p:cNvPr id="15" name="Shape 10"/>
          <p:cNvSpPr/>
          <p:nvPr/>
        </p:nvSpPr>
        <p:spPr>
          <a:xfrm>
            <a:off x="0" y="5715000"/>
            <a:ext cx="12192000" cy="1143000"/>
          </a:xfrm>
          <a:prstGeom prst="rect">
            <a:avLst/>
          </a:prstGeom>
          <a:solidFill>
            <a:srgbClr val="22AAEE"/>
          </a:solidFill>
          <a:ln>
            <a:miter lim="800000"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 11"/>
          <p:cNvSpPr/>
          <p:nvPr/>
        </p:nvSpPr>
        <p:spPr>
          <a:xfrm>
            <a:off x="366713" y="5956846"/>
            <a:ext cx="11458575" cy="667345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ctr"/>
          <a:lstStyle/>
          <a:p>
            <a:pPr algn="ctr">
              <a:lnSpc>
                <a:spcPts val="2628"/>
              </a:lnSpc>
            </a:pPr>
            <a:r>
              <a:rPr lang="en-US" sz="2250" kern="0" spc="-135" dirty="0">
                <a:solidFill>
                  <a:srgbClr val="333333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The key objective of the Infosys_FoodTrends project is to analyze the Zomato restaurant dataset</a:t>
            </a:r>
            <a:br>
              <a:rPr lang="en-US" sz="2250" kern="0" spc="-135" dirty="0">
                <a:solidFill>
                  <a:srgbClr val="333333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</a:br>
            <a:r>
              <a:rPr lang="en-US" sz="2250" kern="0" spc="-135" dirty="0">
                <a:solidFill>
                  <a:srgbClr val="333333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and derive meaningful insights that can inform strategic business decisions for food platforms.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8625" y="379214"/>
            <a:ext cx="11334750" cy="556171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ctr">
              <a:lnSpc>
                <a:spcPts val="4380"/>
              </a:lnSpc>
            </a:pPr>
            <a:r>
              <a:rPr lang="en-US" sz="3750" kern="0" spc="-225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Project Description</a:t>
            </a:r>
            <a:endParaRPr lang="en-US" dirty="0"/>
          </a:p>
        </p:txBody>
      </p:sp>
      <p:sp>
        <p:nvSpPr>
          <p:cNvPr id="3" name="Shape 1"/>
          <p:cNvSpPr/>
          <p:nvPr/>
        </p:nvSpPr>
        <p:spPr>
          <a:xfrm>
            <a:off x="988219" y="1590675"/>
            <a:ext cx="1428750" cy="1428750"/>
          </a:xfrm>
          <a:prstGeom prst="ellipse">
            <a:avLst/>
          </a:prstGeom>
          <a:solidFill>
            <a:srgbClr val="FFD9AD"/>
          </a:solidFill>
          <a:ln>
            <a:miter lim="800000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191" y="1995301"/>
            <a:ext cx="542925" cy="61912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35769" y="3115717"/>
            <a:ext cx="2533650" cy="800993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ctr">
              <a:lnSpc>
                <a:spcPts val="2102"/>
              </a:lnSpc>
            </a:pPr>
            <a:r>
              <a:rPr lang="en-US" sz="1800" kern="0" spc="-108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Dataset contains</a:t>
            </a:r>
            <a:br>
              <a:rPr lang="en-US" sz="1800" kern="0" spc="-108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</a:br>
            <a:r>
              <a:rPr lang="en-US" sz="1800" kern="0" spc="-108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restaurant-level</a:t>
            </a:r>
            <a:br>
              <a:rPr lang="en-US" sz="1800" kern="0" spc="-108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</a:br>
            <a:r>
              <a:rPr lang="en-US" sz="1800" kern="0" spc="-108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information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364303" y="3993952"/>
            <a:ext cx="2676581" cy="1320850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ctr">
              <a:lnSpc>
                <a:spcPts val="2080"/>
              </a:lnSpc>
              <a:spcBef>
                <a:spcPts val="596"/>
              </a:spcBef>
            </a:pP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The dataset includes details</a:t>
            </a:r>
            <a:b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such as restaurant name,</a:t>
            </a:r>
            <a:b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cuisines, ratings, votes, cost,</a:t>
            </a:r>
            <a:b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location, delivery options, and</a:t>
            </a:r>
            <a:b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more.</a:t>
            </a:r>
            <a:endParaRPr lang="en-US" dirty="0"/>
          </a:p>
        </p:txBody>
      </p:sp>
      <p:sp>
        <p:nvSpPr>
          <p:cNvPr id="7" name="Shape 4"/>
          <p:cNvSpPr/>
          <p:nvPr/>
        </p:nvSpPr>
        <p:spPr>
          <a:xfrm>
            <a:off x="3917156" y="1590675"/>
            <a:ext cx="1428750" cy="1428750"/>
          </a:xfrm>
          <a:prstGeom prst="ellipse">
            <a:avLst/>
          </a:prstGeom>
          <a:solidFill>
            <a:srgbClr val="FEC088"/>
          </a:solidFill>
          <a:ln>
            <a:miter lim="800000"/>
          </a:ln>
        </p:spPr>
        <p:txBody>
          <a:bodyPr/>
          <a:lstStyle/>
          <a:p>
            <a:endParaRPr lang="en-IN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407" y="1978562"/>
            <a:ext cx="638175" cy="67627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374231" y="3115717"/>
            <a:ext cx="2514600" cy="533995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ctr">
              <a:lnSpc>
                <a:spcPts val="2102"/>
              </a:lnSpc>
            </a:pPr>
            <a:r>
              <a:rPr lang="en-US" sz="1800" kern="0" spc="-108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Performed data cleaning</a:t>
            </a:r>
            <a:br>
              <a:rPr lang="en-US" sz="1800" kern="0" spc="-108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</a:br>
            <a:r>
              <a:rPr lang="en-US" sz="1800" kern="0" spc="-108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and preprocessing</a:t>
            </a:r>
            <a:endParaRPr lang="en-US" dirty="0"/>
          </a:p>
        </p:txBody>
      </p:sp>
      <p:sp>
        <p:nvSpPr>
          <p:cNvPr id="10" name="Text 6"/>
          <p:cNvSpPr/>
          <p:nvPr/>
        </p:nvSpPr>
        <p:spPr>
          <a:xfrm>
            <a:off x="3306097" y="3726954"/>
            <a:ext cx="2650868" cy="1320850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ctr">
              <a:lnSpc>
                <a:spcPts val="2080"/>
              </a:lnSpc>
              <a:spcBef>
                <a:spcPts val="596"/>
              </a:spcBef>
            </a:pP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Cleaned and preprocessed</a:t>
            </a:r>
            <a:b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the data to address issues</a:t>
            </a:r>
            <a:b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like missing values,</a:t>
            </a:r>
            <a:b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inconsistent entries, and data</a:t>
            </a:r>
            <a:b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formatting problems.</a:t>
            </a:r>
            <a:endParaRPr lang="en-US" dirty="0"/>
          </a:p>
        </p:txBody>
      </p:sp>
      <p:sp>
        <p:nvSpPr>
          <p:cNvPr id="11" name="Shape 7"/>
          <p:cNvSpPr/>
          <p:nvPr/>
        </p:nvSpPr>
        <p:spPr>
          <a:xfrm>
            <a:off x="6846094" y="1590675"/>
            <a:ext cx="1428750" cy="1428750"/>
          </a:xfrm>
          <a:prstGeom prst="ellipse">
            <a:avLst/>
          </a:prstGeom>
          <a:solidFill>
            <a:srgbClr val="FD864D"/>
          </a:solidFill>
          <a:ln>
            <a:miter lim="800000"/>
          </a:ln>
        </p:spPr>
        <p:txBody>
          <a:bodyPr/>
          <a:lstStyle/>
          <a:p>
            <a:endParaRPr lang="en-IN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5834" y="2062272"/>
            <a:ext cx="561975" cy="47625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336506" y="3115717"/>
            <a:ext cx="2447925" cy="533995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ctr">
              <a:lnSpc>
                <a:spcPts val="2102"/>
              </a:lnSpc>
            </a:pPr>
            <a:r>
              <a:rPr lang="en-US" sz="1800" kern="0" spc="-108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Conducted exploratory</a:t>
            </a:r>
            <a:br>
              <a:rPr lang="en-US" sz="1800" kern="0" spc="-108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</a:br>
            <a:r>
              <a:rPr lang="en-US" sz="1800" kern="0" spc="-108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data analysis (EDA)</a:t>
            </a:r>
            <a:endParaRPr lang="en-US" dirty="0"/>
          </a:p>
        </p:txBody>
      </p:sp>
      <p:sp>
        <p:nvSpPr>
          <p:cNvPr id="14" name="Text 9"/>
          <p:cNvSpPr/>
          <p:nvPr/>
        </p:nvSpPr>
        <p:spPr>
          <a:xfrm>
            <a:off x="6272824" y="3726954"/>
            <a:ext cx="2575289" cy="1320850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ctr">
              <a:lnSpc>
                <a:spcPts val="2080"/>
              </a:lnSpc>
              <a:spcBef>
                <a:spcPts val="596"/>
              </a:spcBef>
            </a:pP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Analyzed the dataset to</a:t>
            </a:r>
            <a:b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identify trends, patterns, and</a:t>
            </a:r>
            <a:b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key factors affecting</a:t>
            </a:r>
            <a:b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restaurant ratings and</a:t>
            </a:r>
            <a:b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popularity.</a:t>
            </a:r>
            <a:endParaRPr lang="en-US" dirty="0"/>
          </a:p>
        </p:txBody>
      </p:sp>
      <p:sp>
        <p:nvSpPr>
          <p:cNvPr id="15" name="Shape 10"/>
          <p:cNvSpPr/>
          <p:nvPr/>
        </p:nvSpPr>
        <p:spPr>
          <a:xfrm>
            <a:off x="9775031" y="1590675"/>
            <a:ext cx="1428750" cy="1428750"/>
          </a:xfrm>
          <a:prstGeom prst="ellipse">
            <a:avLst/>
          </a:prstGeom>
          <a:solidFill>
            <a:srgbClr val="FF8000"/>
          </a:solidFill>
          <a:ln>
            <a:miter lim="800000"/>
          </a:ln>
        </p:spPr>
        <p:txBody>
          <a:bodyPr/>
          <a:lstStyle/>
          <a:p>
            <a:endParaRPr lang="en-IN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1288" y="1986929"/>
            <a:ext cx="638175" cy="63817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246394" y="3115717"/>
            <a:ext cx="2486025" cy="533995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ctr">
              <a:lnSpc>
                <a:spcPts val="2102"/>
              </a:lnSpc>
            </a:pPr>
            <a:r>
              <a:rPr lang="en-US" sz="1800" kern="0" spc="-108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Built interactive</a:t>
            </a:r>
            <a:br>
              <a:rPr lang="en-US" sz="1800" kern="0" spc="-108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</a:br>
            <a:r>
              <a:rPr lang="en-US" sz="1800" kern="0" spc="-108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dashboards</a:t>
            </a:r>
            <a:endParaRPr lang="en-US" dirty="0"/>
          </a:p>
        </p:txBody>
      </p:sp>
      <p:sp>
        <p:nvSpPr>
          <p:cNvPr id="18" name="Text 12"/>
          <p:cNvSpPr/>
          <p:nvPr/>
        </p:nvSpPr>
        <p:spPr>
          <a:xfrm>
            <a:off x="9177678" y="3726954"/>
            <a:ext cx="2623457" cy="1056680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ctr">
              <a:lnSpc>
                <a:spcPts val="2080"/>
              </a:lnSpc>
              <a:spcBef>
                <a:spcPts val="596"/>
              </a:spcBef>
            </a:pP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Developed visualizations and</a:t>
            </a:r>
            <a:b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dashboards to effectively</a:t>
            </a:r>
            <a:b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communicate customer</a:t>
            </a:r>
            <a:b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trends and preferences.</a:t>
            </a:r>
            <a:endParaRPr lang="en-US" dirty="0"/>
          </a:p>
        </p:txBody>
      </p:sp>
      <p:sp>
        <p:nvSpPr>
          <p:cNvPr id="19" name="Shape 13"/>
          <p:cNvSpPr/>
          <p:nvPr/>
        </p:nvSpPr>
        <p:spPr>
          <a:xfrm>
            <a:off x="0" y="5715000"/>
            <a:ext cx="12192000" cy="1143000"/>
          </a:xfrm>
          <a:prstGeom prst="rect">
            <a:avLst/>
          </a:prstGeom>
          <a:solidFill>
            <a:srgbClr val="FFD9AD"/>
          </a:solidFill>
          <a:ln>
            <a:miter lim="800000"/>
          </a:ln>
        </p:spPr>
        <p:txBody>
          <a:bodyPr/>
          <a:lstStyle/>
          <a:p>
            <a:endParaRPr lang="en-IN"/>
          </a:p>
        </p:txBody>
      </p:sp>
      <p:sp>
        <p:nvSpPr>
          <p:cNvPr id="20" name="Text 14"/>
          <p:cNvSpPr/>
          <p:nvPr/>
        </p:nvSpPr>
        <p:spPr>
          <a:xfrm>
            <a:off x="614363" y="5956846"/>
            <a:ext cx="10963275" cy="667345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ctr"/>
          <a:lstStyle/>
          <a:p>
            <a:pPr algn="ctr">
              <a:lnSpc>
                <a:spcPts val="2628"/>
              </a:lnSpc>
            </a:pPr>
            <a:r>
              <a:rPr lang="en-US" sz="2250" kern="0" spc="-135" dirty="0">
                <a:solidFill>
                  <a:srgbClr val="333333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The project involved a comprehensive analysis of the Zomato restaurant dataset, leveraging</a:t>
            </a:r>
            <a:br>
              <a:rPr lang="en-US" sz="2250" kern="0" spc="-135" dirty="0">
                <a:solidFill>
                  <a:srgbClr val="333333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</a:br>
            <a:r>
              <a:rPr lang="en-US" sz="2250" kern="0" spc="-135" dirty="0">
                <a:solidFill>
                  <a:srgbClr val="333333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data cleaning, EDA, and interactive dashboard creation to extract valuable business insights.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8625" y="379214"/>
            <a:ext cx="11334750" cy="556171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ctr">
              <a:lnSpc>
                <a:spcPts val="4380"/>
              </a:lnSpc>
            </a:pPr>
            <a:r>
              <a:rPr lang="en-US" sz="3750" kern="0" spc="-225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Top Visualizations Used</a:t>
            </a:r>
            <a:endParaRPr lang="en-US" dirty="0"/>
          </a:p>
        </p:txBody>
      </p:sp>
      <p:sp>
        <p:nvSpPr>
          <p:cNvPr id="3" name="Shape 1"/>
          <p:cNvSpPr/>
          <p:nvPr/>
        </p:nvSpPr>
        <p:spPr>
          <a:xfrm>
            <a:off x="476250" y="1590675"/>
            <a:ext cx="2095500" cy="3305175"/>
          </a:xfrm>
          <a:prstGeom prst="rect">
            <a:avLst/>
          </a:prstGeom>
          <a:solidFill>
            <a:srgbClr val="FFD9AD"/>
          </a:solidFill>
          <a:ln>
            <a:miter lim="800000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0" descr="restaurant rating graph, center view"/>
          <p:cNvPicPr>
            <a:picLocks noChangeAspect="1"/>
          </p:cNvPicPr>
          <p:nvPr/>
        </p:nvPicPr>
        <p:blipFill>
          <a:blip r:embed="rId3"/>
          <a:srcRect l="31659" r="31659"/>
          <a:stretch/>
        </p:blipFill>
        <p:spPr>
          <a:xfrm>
            <a:off x="476250" y="1590675"/>
            <a:ext cx="2095500" cy="33051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28625" y="5039767"/>
            <a:ext cx="2190750" cy="266998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ctr">
              <a:lnSpc>
                <a:spcPts val="2102"/>
              </a:lnSpc>
            </a:pPr>
            <a:r>
              <a:rPr lang="en-US" sz="1800" kern="0" spc="-108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Ratings Distribution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399530" y="5384006"/>
            <a:ext cx="2248939" cy="528340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ctr">
              <a:lnSpc>
                <a:spcPts val="2080"/>
              </a:lnSpc>
              <a:spcBef>
                <a:spcPts val="596"/>
              </a:spcBef>
            </a:pP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Distribution of restaurant</a:t>
            </a:r>
            <a:b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ratings</a:t>
            </a:r>
            <a:endParaRPr lang="en-US" dirty="0"/>
          </a:p>
        </p:txBody>
      </p:sp>
      <p:sp>
        <p:nvSpPr>
          <p:cNvPr id="7" name="Shape 4"/>
          <p:cNvSpPr/>
          <p:nvPr/>
        </p:nvSpPr>
        <p:spPr>
          <a:xfrm>
            <a:off x="2762250" y="1590675"/>
            <a:ext cx="2095500" cy="3305175"/>
          </a:xfrm>
          <a:prstGeom prst="rect">
            <a:avLst/>
          </a:prstGeom>
          <a:solidFill>
            <a:srgbClr val="FFD9AD"/>
          </a:solidFill>
          <a:ln>
            <a:miter lim="800000"/>
          </a:ln>
        </p:spPr>
        <p:txBody>
          <a:bodyPr/>
          <a:lstStyle/>
          <a:p>
            <a:endParaRPr lang="en-IN"/>
          </a:p>
        </p:txBody>
      </p:sp>
      <p:pic>
        <p:nvPicPr>
          <p:cNvPr id="8" name="Image 1" descr="popular cuisine types pie chart, center view"/>
          <p:cNvPicPr>
            <a:picLocks noChangeAspect="1"/>
          </p:cNvPicPr>
          <p:nvPr/>
        </p:nvPicPr>
        <p:blipFill>
          <a:blip r:embed="rId4"/>
          <a:srcRect l="18300" r="18300"/>
          <a:stretch/>
        </p:blipFill>
        <p:spPr>
          <a:xfrm>
            <a:off x="2762250" y="1590675"/>
            <a:ext cx="2095500" cy="330517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714625" y="5039767"/>
            <a:ext cx="2190750" cy="266998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ctr">
              <a:lnSpc>
                <a:spcPts val="2102"/>
              </a:lnSpc>
            </a:pPr>
            <a:r>
              <a:rPr lang="en-US" sz="1800" kern="0" spc="-108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Top Cuisines</a:t>
            </a:r>
            <a:endParaRPr lang="en-US" dirty="0"/>
          </a:p>
        </p:txBody>
      </p:sp>
      <p:sp>
        <p:nvSpPr>
          <p:cNvPr id="10" name="Text 6"/>
          <p:cNvSpPr/>
          <p:nvPr/>
        </p:nvSpPr>
        <p:spPr>
          <a:xfrm>
            <a:off x="2714625" y="5384006"/>
            <a:ext cx="2190750" cy="528340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ctr">
              <a:lnSpc>
                <a:spcPts val="2080"/>
              </a:lnSpc>
              <a:spcBef>
                <a:spcPts val="596"/>
              </a:spcBef>
            </a:pP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Most popular cuisine</a:t>
            </a:r>
            <a:b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types</a:t>
            </a:r>
            <a:endParaRPr lang="en-US" dirty="0"/>
          </a:p>
        </p:txBody>
      </p:sp>
      <p:sp>
        <p:nvSpPr>
          <p:cNvPr id="11" name="Shape 7"/>
          <p:cNvSpPr/>
          <p:nvPr/>
        </p:nvSpPr>
        <p:spPr>
          <a:xfrm>
            <a:off x="5048250" y="1590675"/>
            <a:ext cx="2095500" cy="3305175"/>
          </a:xfrm>
          <a:prstGeom prst="rect">
            <a:avLst/>
          </a:prstGeom>
          <a:solidFill>
            <a:srgbClr val="FFD9AD"/>
          </a:solidFill>
          <a:ln>
            <a:miter lim="800000"/>
          </a:ln>
        </p:spPr>
        <p:txBody>
          <a:bodyPr/>
          <a:lstStyle/>
          <a:p>
            <a:endParaRPr lang="en-IN"/>
          </a:p>
        </p:txBody>
      </p:sp>
      <p:pic>
        <p:nvPicPr>
          <p:cNvPr id="12" name="Image 2" descr="restaurant cost vs rating scatter plot, center view"/>
          <p:cNvPicPr>
            <a:picLocks noChangeAspect="1"/>
          </p:cNvPicPr>
          <p:nvPr/>
        </p:nvPicPr>
        <p:blipFill>
          <a:blip r:embed="rId5"/>
          <a:srcRect l="18300" r="18300"/>
          <a:stretch/>
        </p:blipFill>
        <p:spPr>
          <a:xfrm>
            <a:off x="5048250" y="1590675"/>
            <a:ext cx="2095500" cy="330517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000625" y="5039767"/>
            <a:ext cx="2190750" cy="533995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ctr">
              <a:lnSpc>
                <a:spcPts val="2102"/>
              </a:lnSpc>
            </a:pPr>
            <a:r>
              <a:rPr lang="en-US" sz="1800" kern="0" spc="-108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Average Cost vs</a:t>
            </a:r>
            <a:br>
              <a:rPr lang="en-US" sz="1800" kern="0" spc="-108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</a:br>
            <a:r>
              <a:rPr lang="en-US" sz="1800" kern="0" spc="-108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Rating</a:t>
            </a:r>
            <a:endParaRPr lang="en-US" dirty="0"/>
          </a:p>
        </p:txBody>
      </p:sp>
      <p:sp>
        <p:nvSpPr>
          <p:cNvPr id="14" name="Text 9"/>
          <p:cNvSpPr/>
          <p:nvPr/>
        </p:nvSpPr>
        <p:spPr>
          <a:xfrm>
            <a:off x="5000625" y="5651004"/>
            <a:ext cx="2190750" cy="528340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ctr">
              <a:lnSpc>
                <a:spcPts val="2080"/>
              </a:lnSpc>
              <a:spcBef>
                <a:spcPts val="596"/>
              </a:spcBef>
            </a:pP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Relationship between</a:t>
            </a:r>
            <a:b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average cost and rating</a:t>
            </a:r>
            <a:endParaRPr lang="en-US" dirty="0"/>
          </a:p>
        </p:txBody>
      </p:sp>
      <p:sp>
        <p:nvSpPr>
          <p:cNvPr id="15" name="Shape 10"/>
          <p:cNvSpPr/>
          <p:nvPr/>
        </p:nvSpPr>
        <p:spPr>
          <a:xfrm>
            <a:off x="7334250" y="1590675"/>
            <a:ext cx="2095500" cy="3305175"/>
          </a:xfrm>
          <a:prstGeom prst="rect">
            <a:avLst/>
          </a:prstGeom>
          <a:solidFill>
            <a:srgbClr val="FFD9AD"/>
          </a:solidFill>
          <a:ln>
            <a:miter lim="800000"/>
          </a:ln>
        </p:spPr>
        <p:txBody>
          <a:bodyPr/>
          <a:lstStyle/>
          <a:p>
            <a:endParaRPr lang="en-IN"/>
          </a:p>
        </p:txBody>
      </p:sp>
      <p:pic>
        <p:nvPicPr>
          <p:cNvPr id="16" name="Image 3" descr="restaurant rating graph, center view"/>
          <p:cNvPicPr>
            <a:picLocks noChangeAspect="1"/>
          </p:cNvPicPr>
          <p:nvPr/>
        </p:nvPicPr>
        <p:blipFill>
          <a:blip r:embed="rId3"/>
          <a:srcRect l="31659" r="31659"/>
          <a:stretch/>
        </p:blipFill>
        <p:spPr>
          <a:xfrm>
            <a:off x="7334250" y="1590675"/>
            <a:ext cx="2095500" cy="330517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286625" y="5039767"/>
            <a:ext cx="2190750" cy="533995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ctr">
              <a:lnSpc>
                <a:spcPts val="2102"/>
              </a:lnSpc>
            </a:pPr>
            <a:r>
              <a:rPr lang="en-US" sz="1800" kern="0" spc="-108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Online Delivery vs</a:t>
            </a:r>
            <a:br>
              <a:rPr lang="en-US" sz="1800" kern="0" spc="-108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</a:br>
            <a:r>
              <a:rPr lang="en-US" sz="1800" kern="0" spc="-108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Rating</a:t>
            </a:r>
            <a:endParaRPr lang="en-US" dirty="0"/>
          </a:p>
        </p:txBody>
      </p:sp>
      <p:sp>
        <p:nvSpPr>
          <p:cNvPr id="18" name="Text 12"/>
          <p:cNvSpPr/>
          <p:nvPr/>
        </p:nvSpPr>
        <p:spPr>
          <a:xfrm>
            <a:off x="7273825" y="5651004"/>
            <a:ext cx="2216351" cy="528340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ctr">
              <a:lnSpc>
                <a:spcPts val="2080"/>
              </a:lnSpc>
              <a:spcBef>
                <a:spcPts val="596"/>
              </a:spcBef>
            </a:pP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Impact of online delivery</a:t>
            </a:r>
            <a:b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on restaurant ratings</a:t>
            </a:r>
            <a:endParaRPr lang="en-US" dirty="0"/>
          </a:p>
        </p:txBody>
      </p:sp>
      <p:sp>
        <p:nvSpPr>
          <p:cNvPr id="19" name="Shape 13"/>
          <p:cNvSpPr/>
          <p:nvPr/>
        </p:nvSpPr>
        <p:spPr>
          <a:xfrm>
            <a:off x="9620250" y="1590675"/>
            <a:ext cx="2095500" cy="3305175"/>
          </a:xfrm>
          <a:prstGeom prst="rect">
            <a:avLst/>
          </a:prstGeom>
          <a:solidFill>
            <a:srgbClr val="FFD9AD"/>
          </a:solidFill>
          <a:ln>
            <a:miter lim="800000"/>
          </a:ln>
        </p:spPr>
        <p:txBody>
          <a:bodyPr/>
          <a:lstStyle/>
          <a:p>
            <a:endParaRPr lang="en-IN"/>
          </a:p>
        </p:txBody>
      </p:sp>
      <p:pic>
        <p:nvPicPr>
          <p:cNvPr id="20" name="Image 4" descr="restaurant location density map, center view"/>
          <p:cNvPicPr>
            <a:picLocks noChangeAspect="1"/>
          </p:cNvPicPr>
          <p:nvPr/>
        </p:nvPicPr>
        <p:blipFill>
          <a:blip r:embed="rId6"/>
          <a:srcRect l="30129" r="30129"/>
          <a:stretch/>
        </p:blipFill>
        <p:spPr>
          <a:xfrm>
            <a:off x="9620250" y="1590675"/>
            <a:ext cx="2095500" cy="3305175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9572625" y="5039767"/>
            <a:ext cx="2190750" cy="533995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ctr">
              <a:lnSpc>
                <a:spcPts val="2102"/>
              </a:lnSpc>
            </a:pPr>
            <a:r>
              <a:rPr lang="en-US" sz="1800" kern="0" spc="-108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Location-wise</a:t>
            </a:r>
            <a:br>
              <a:rPr lang="en-US" sz="1800" kern="0" spc="-108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</a:br>
            <a:r>
              <a:rPr lang="en-US" sz="1800" kern="0" spc="-108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Restaurant Count</a:t>
            </a:r>
            <a:endParaRPr lang="en-US" dirty="0"/>
          </a:p>
        </p:txBody>
      </p:sp>
      <p:sp>
        <p:nvSpPr>
          <p:cNvPr id="22" name="Text 15"/>
          <p:cNvSpPr/>
          <p:nvPr/>
        </p:nvSpPr>
        <p:spPr>
          <a:xfrm>
            <a:off x="9572625" y="5651004"/>
            <a:ext cx="2190750" cy="792510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ctr">
              <a:lnSpc>
                <a:spcPts val="2080"/>
              </a:lnSpc>
              <a:spcBef>
                <a:spcPts val="596"/>
              </a:spcBef>
            </a:pP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Distribution of</a:t>
            </a:r>
            <a:b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restaurants across</a:t>
            </a:r>
            <a:b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locations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8625" y="379214"/>
            <a:ext cx="11334750" cy="556171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ctr">
              <a:lnSpc>
                <a:spcPts val="4380"/>
              </a:lnSpc>
            </a:pPr>
            <a:r>
              <a:rPr lang="en-US" sz="3750" kern="0" spc="-225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Project Milestones</a:t>
            </a:r>
            <a:endParaRPr lang="en-US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812" y="3962400"/>
            <a:ext cx="12239625" cy="6667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805" y="2657951"/>
            <a:ext cx="28575" cy="1343025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1604" y="3895725"/>
            <a:ext cx="190500" cy="180975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3808" y="3971925"/>
            <a:ext cx="28575" cy="981075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7607" y="3895725"/>
            <a:ext cx="180975" cy="180975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9807" y="2657951"/>
            <a:ext cx="28575" cy="1343025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3610" y="3895725"/>
            <a:ext cx="180975" cy="180975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5805" y="3971925"/>
            <a:ext cx="28575" cy="981075"/>
          </a:xfrm>
          <a:prstGeom prst="rect">
            <a:avLst/>
          </a:prstGeom>
        </p:spPr>
      </p:pic>
      <p:pic>
        <p:nvPicPr>
          <p:cNvPr id="11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9608" y="3895725"/>
            <a:ext cx="180975" cy="180975"/>
          </a:xfrm>
          <a:prstGeom prst="rect">
            <a:avLst/>
          </a:prstGeom>
        </p:spPr>
      </p:pic>
      <p:sp>
        <p:nvSpPr>
          <p:cNvPr id="12" name="Shape 1"/>
          <p:cNvSpPr/>
          <p:nvPr/>
        </p:nvSpPr>
        <p:spPr>
          <a:xfrm>
            <a:off x="1455389" y="2538849"/>
            <a:ext cx="133353" cy="133350"/>
          </a:xfrm>
          <a:prstGeom prst="ellipse">
            <a:avLst/>
          </a:prstGeom>
          <a:solidFill>
            <a:srgbClr val="FFD9AD"/>
          </a:solidFill>
          <a:ln>
            <a:miter lim="800000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2"/>
          <p:cNvSpPr/>
          <p:nvPr/>
        </p:nvSpPr>
        <p:spPr>
          <a:xfrm>
            <a:off x="1684020" y="2482095"/>
            <a:ext cx="2838450" cy="253603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l">
              <a:lnSpc>
                <a:spcPts val="1997"/>
              </a:lnSpc>
            </a:pPr>
            <a:r>
              <a:rPr lang="en-US" sz="1710" kern="0" spc="-103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Milestone 1</a:t>
            </a:r>
            <a:endParaRPr lang="en-US" dirty="0"/>
          </a:p>
        </p:txBody>
      </p:sp>
      <p:sp>
        <p:nvSpPr>
          <p:cNvPr id="14" name="Text 3"/>
          <p:cNvSpPr/>
          <p:nvPr/>
        </p:nvSpPr>
        <p:spPr>
          <a:xfrm>
            <a:off x="1684020" y="2809070"/>
            <a:ext cx="3007397" cy="727560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l">
              <a:lnSpc>
                <a:spcPts val="1976"/>
              </a:lnSpc>
              <a:spcBef>
                <a:spcPts val="567"/>
              </a:spcBef>
            </a:pPr>
            <a:r>
              <a:rPr lang="en-US" sz="1425" kern="0" spc="-29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Dataset collection &amp; understanding</a:t>
            </a:r>
            <a:endParaRPr lang="en-US" dirty="0"/>
          </a:p>
        </p:txBody>
      </p:sp>
      <p:sp>
        <p:nvSpPr>
          <p:cNvPr id="15" name="Shape 4"/>
          <p:cNvSpPr/>
          <p:nvPr/>
        </p:nvSpPr>
        <p:spPr>
          <a:xfrm>
            <a:off x="3741392" y="4934386"/>
            <a:ext cx="133348" cy="133351"/>
          </a:xfrm>
          <a:prstGeom prst="ellipse">
            <a:avLst/>
          </a:prstGeom>
          <a:solidFill>
            <a:srgbClr val="FEC088"/>
          </a:solidFill>
          <a:ln>
            <a:miter lim="800000"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 5"/>
          <p:cNvSpPr/>
          <p:nvPr/>
        </p:nvSpPr>
        <p:spPr>
          <a:xfrm>
            <a:off x="3970020" y="4877632"/>
            <a:ext cx="2486025" cy="253603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l">
              <a:lnSpc>
                <a:spcPts val="1997"/>
              </a:lnSpc>
            </a:pPr>
            <a:r>
              <a:rPr lang="en-US" sz="1710" kern="0" spc="-103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Milestone 2</a:t>
            </a:r>
            <a:endParaRPr lang="en-US" dirty="0"/>
          </a:p>
        </p:txBody>
      </p:sp>
      <p:sp>
        <p:nvSpPr>
          <p:cNvPr id="17" name="Text 6"/>
          <p:cNvSpPr/>
          <p:nvPr/>
        </p:nvSpPr>
        <p:spPr>
          <a:xfrm>
            <a:off x="3970020" y="5204608"/>
            <a:ext cx="2623008" cy="775184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l">
              <a:lnSpc>
                <a:spcPts val="1976"/>
              </a:lnSpc>
              <a:spcBef>
                <a:spcPts val="567"/>
              </a:spcBef>
            </a:pPr>
            <a:r>
              <a:rPr lang="en-US" sz="1425" kern="0" spc="-29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Data cleaning &amp; preprocessing</a:t>
            </a:r>
            <a:endParaRPr lang="en-US" dirty="0"/>
          </a:p>
        </p:txBody>
      </p:sp>
      <p:sp>
        <p:nvSpPr>
          <p:cNvPr id="18" name="Shape 7"/>
          <p:cNvSpPr/>
          <p:nvPr/>
        </p:nvSpPr>
        <p:spPr>
          <a:xfrm>
            <a:off x="6027391" y="2538849"/>
            <a:ext cx="133348" cy="133350"/>
          </a:xfrm>
          <a:prstGeom prst="ellipse">
            <a:avLst/>
          </a:prstGeom>
          <a:solidFill>
            <a:srgbClr val="FD864D"/>
          </a:solidFill>
          <a:ln>
            <a:miter lim="800000"/>
          </a:ln>
        </p:spPr>
        <p:txBody>
          <a:bodyPr/>
          <a:lstStyle/>
          <a:p>
            <a:endParaRPr lang="en-IN"/>
          </a:p>
        </p:txBody>
      </p:sp>
      <p:sp>
        <p:nvSpPr>
          <p:cNvPr id="19" name="Text 8"/>
          <p:cNvSpPr/>
          <p:nvPr/>
        </p:nvSpPr>
        <p:spPr>
          <a:xfrm>
            <a:off x="6256020" y="2482095"/>
            <a:ext cx="3152775" cy="253603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l">
              <a:lnSpc>
                <a:spcPts val="1997"/>
              </a:lnSpc>
            </a:pPr>
            <a:r>
              <a:rPr lang="en-US" sz="1710" kern="0" spc="-103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Milestone 3</a:t>
            </a:r>
            <a:endParaRPr lang="en-US" dirty="0"/>
          </a:p>
        </p:txBody>
      </p:sp>
      <p:sp>
        <p:nvSpPr>
          <p:cNvPr id="20" name="Text 9"/>
          <p:cNvSpPr/>
          <p:nvPr/>
        </p:nvSpPr>
        <p:spPr>
          <a:xfrm>
            <a:off x="6256020" y="2809070"/>
            <a:ext cx="3356878" cy="727560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l">
              <a:lnSpc>
                <a:spcPts val="1976"/>
              </a:lnSpc>
              <a:spcBef>
                <a:spcPts val="567"/>
              </a:spcBef>
            </a:pPr>
            <a:r>
              <a:rPr lang="en-US" sz="1425" kern="0" spc="-29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EDA + visualization/dashboard building</a:t>
            </a:r>
            <a:endParaRPr lang="en-US" dirty="0"/>
          </a:p>
        </p:txBody>
      </p:sp>
      <p:sp>
        <p:nvSpPr>
          <p:cNvPr id="21" name="Shape 10"/>
          <p:cNvSpPr/>
          <p:nvPr/>
        </p:nvSpPr>
        <p:spPr>
          <a:xfrm>
            <a:off x="8313389" y="4934386"/>
            <a:ext cx="133353" cy="133351"/>
          </a:xfrm>
          <a:prstGeom prst="ellipse">
            <a:avLst/>
          </a:prstGeom>
          <a:solidFill>
            <a:srgbClr val="FF8000"/>
          </a:solidFill>
          <a:ln>
            <a:miter lim="800000"/>
          </a:ln>
        </p:spPr>
        <p:txBody>
          <a:bodyPr/>
          <a:lstStyle/>
          <a:p>
            <a:endParaRPr lang="en-IN"/>
          </a:p>
        </p:txBody>
      </p:sp>
      <p:sp>
        <p:nvSpPr>
          <p:cNvPr id="22" name="Text 11"/>
          <p:cNvSpPr/>
          <p:nvPr/>
        </p:nvSpPr>
        <p:spPr>
          <a:xfrm>
            <a:off x="8542020" y="4877632"/>
            <a:ext cx="2628900" cy="253603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l">
              <a:lnSpc>
                <a:spcPts val="1997"/>
              </a:lnSpc>
            </a:pPr>
            <a:r>
              <a:rPr lang="en-US" sz="1710" kern="0" spc="-103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Milestone 4</a:t>
            </a:r>
            <a:endParaRPr lang="en-US" dirty="0"/>
          </a:p>
        </p:txBody>
      </p:sp>
      <p:sp>
        <p:nvSpPr>
          <p:cNvPr id="23" name="Text 12"/>
          <p:cNvSpPr/>
          <p:nvPr/>
        </p:nvSpPr>
        <p:spPr>
          <a:xfrm>
            <a:off x="8542020" y="5204607"/>
            <a:ext cx="2782103" cy="775183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l">
              <a:lnSpc>
                <a:spcPts val="1976"/>
              </a:lnSpc>
              <a:spcBef>
                <a:spcPts val="567"/>
              </a:spcBef>
            </a:pPr>
            <a:r>
              <a:rPr lang="en-US" sz="1425" kern="0" spc="-29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Insights, conclusions &amp; reporting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8625" y="379214"/>
            <a:ext cx="11334750" cy="556171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ctr">
              <a:lnSpc>
                <a:spcPts val="4380"/>
              </a:lnSpc>
            </a:pPr>
            <a:r>
              <a:rPr lang="en-US" sz="3750" kern="0" spc="-225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Challenges Faced</a:t>
            </a:r>
            <a:endParaRPr lang="en-US" dirty="0"/>
          </a:p>
        </p:txBody>
      </p:sp>
      <p:sp>
        <p:nvSpPr>
          <p:cNvPr id="12" name="Text 1">
            <a:extLst>
              <a:ext uri="{FF2B5EF4-FFF2-40B4-BE49-F238E27FC236}">
                <a16:creationId xmlns:a16="http://schemas.microsoft.com/office/drawing/2014/main" id="{7F7CE3CC-36F4-35D3-0E31-EF1FC5754998}"/>
              </a:ext>
            </a:extLst>
          </p:cNvPr>
          <p:cNvSpPr/>
          <p:nvPr/>
        </p:nvSpPr>
        <p:spPr>
          <a:xfrm>
            <a:off x="1028699" y="1521984"/>
            <a:ext cx="5067301" cy="4721870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marL="241300" indent="-241300" algn="l">
              <a:lnSpc>
                <a:spcPts val="3154"/>
              </a:lnSpc>
              <a:buSzPct val="100000"/>
              <a:buChar char="•"/>
            </a:pPr>
            <a:r>
              <a:rPr lang="en-US" sz="2700" kern="0" spc="-162" dirty="0">
                <a:solidFill>
                  <a:schemeClr val="bg1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Missing values</a:t>
            </a:r>
            <a:endParaRPr lang="en-US" dirty="0">
              <a:solidFill>
                <a:schemeClr val="bg1"/>
              </a:solidFill>
            </a:endParaRPr>
          </a:p>
          <a:p>
            <a:pPr marL="241300" lvl="1" indent="0" algn="l">
              <a:lnSpc>
                <a:spcPts val="2393"/>
              </a:lnSpc>
              <a:spcBef>
                <a:spcPts val="321"/>
              </a:spcBef>
              <a:buNone/>
            </a:pPr>
            <a:r>
              <a:rPr lang="en-US" sz="1725" kern="0" spc="-35" dirty="0">
                <a:solidFill>
                  <a:schemeClr val="bg1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Dataset contained several missing values across</a:t>
            </a:r>
            <a:br>
              <a:rPr lang="en-US" sz="1725" kern="0" spc="-35" dirty="0">
                <a:solidFill>
                  <a:schemeClr val="bg1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725" kern="0" spc="-35" dirty="0">
                <a:solidFill>
                  <a:schemeClr val="bg1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different fields that required thorough cleaning</a:t>
            </a:r>
            <a:br>
              <a:rPr lang="en-US" sz="1725" kern="0" spc="-35" dirty="0">
                <a:solidFill>
                  <a:schemeClr val="bg1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725" kern="0" spc="-35" dirty="0">
                <a:solidFill>
                  <a:schemeClr val="bg1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and imputation</a:t>
            </a:r>
            <a:endParaRPr lang="en-US" dirty="0">
              <a:solidFill>
                <a:schemeClr val="bg1"/>
              </a:solidFill>
            </a:endParaRPr>
          </a:p>
          <a:p>
            <a:pPr marL="241300" indent="-241300" algn="l">
              <a:lnSpc>
                <a:spcPts val="3154"/>
              </a:lnSpc>
              <a:spcBef>
                <a:spcPts val="2555"/>
              </a:spcBef>
              <a:buSzPct val="100000"/>
              <a:buChar char="•"/>
            </a:pPr>
            <a:r>
              <a:rPr lang="en-US" sz="2700" kern="0" spc="-162" dirty="0">
                <a:solidFill>
                  <a:schemeClr val="bg1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Inconsistent entries</a:t>
            </a:r>
            <a:endParaRPr lang="en-US" dirty="0">
              <a:solidFill>
                <a:schemeClr val="bg1"/>
              </a:solidFill>
            </a:endParaRPr>
          </a:p>
          <a:p>
            <a:pPr marL="241300" lvl="1" indent="0" algn="l">
              <a:lnSpc>
                <a:spcPts val="2393"/>
              </a:lnSpc>
              <a:spcBef>
                <a:spcPts val="321"/>
              </a:spcBef>
              <a:buNone/>
            </a:pPr>
            <a:r>
              <a:rPr lang="en-US" sz="1725" kern="0" spc="-35" dirty="0">
                <a:solidFill>
                  <a:schemeClr val="bg1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Cuisine categories, restaurant names, and other</a:t>
            </a:r>
            <a:br>
              <a:rPr lang="en-US" sz="1725" kern="0" spc="-35" dirty="0">
                <a:solidFill>
                  <a:schemeClr val="bg1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725" kern="0" spc="-35" dirty="0">
                <a:solidFill>
                  <a:schemeClr val="bg1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fields had high variability in formatting and</a:t>
            </a:r>
            <a:br>
              <a:rPr lang="en-US" sz="1725" kern="0" spc="-35" dirty="0">
                <a:solidFill>
                  <a:schemeClr val="bg1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725" kern="0" spc="-35" dirty="0">
                <a:solidFill>
                  <a:schemeClr val="bg1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terminology</a:t>
            </a:r>
            <a:endParaRPr lang="en-US" dirty="0">
              <a:solidFill>
                <a:schemeClr val="bg1"/>
              </a:solidFill>
            </a:endParaRPr>
          </a:p>
          <a:p>
            <a:pPr marL="241300" indent="-241300" algn="l">
              <a:lnSpc>
                <a:spcPts val="3154"/>
              </a:lnSpc>
              <a:spcBef>
                <a:spcPts val="2555"/>
              </a:spcBef>
              <a:buSzPct val="100000"/>
              <a:buChar char="•"/>
            </a:pPr>
            <a:r>
              <a:rPr lang="en-US" sz="2700" kern="0" spc="-162" dirty="0">
                <a:solidFill>
                  <a:schemeClr val="bg1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High cuisine category variation</a:t>
            </a:r>
            <a:endParaRPr lang="en-US" dirty="0">
              <a:solidFill>
                <a:schemeClr val="bg1"/>
              </a:solidFill>
            </a:endParaRPr>
          </a:p>
          <a:p>
            <a:pPr marL="241300" lvl="1" indent="0" algn="l">
              <a:lnSpc>
                <a:spcPts val="2393"/>
              </a:lnSpc>
              <a:spcBef>
                <a:spcPts val="321"/>
              </a:spcBef>
              <a:buNone/>
            </a:pPr>
            <a:r>
              <a:rPr lang="en-US" sz="1725" kern="0" spc="-35" dirty="0">
                <a:solidFill>
                  <a:schemeClr val="bg1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Cuisine types were highly diverse with many</a:t>
            </a:r>
            <a:br>
              <a:rPr lang="en-US" sz="1725" kern="0" spc="-35" dirty="0">
                <a:solidFill>
                  <a:schemeClr val="bg1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725" kern="0" spc="-35" dirty="0">
                <a:solidFill>
                  <a:schemeClr val="bg1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overlapping and ambiguous categories that</a:t>
            </a:r>
            <a:br>
              <a:rPr lang="en-US" sz="1725" kern="0" spc="-35" dirty="0">
                <a:solidFill>
                  <a:schemeClr val="bg1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725" kern="0" spc="-35" dirty="0">
                <a:solidFill>
                  <a:schemeClr val="bg1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needed to be consolidated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8FF62804-33B1-B853-4020-228BC8376682}"/>
              </a:ext>
            </a:extLst>
          </p:cNvPr>
          <p:cNvSpPr/>
          <p:nvPr/>
        </p:nvSpPr>
        <p:spPr>
          <a:xfrm>
            <a:off x="6286500" y="1521984"/>
            <a:ext cx="5048250" cy="3037582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marL="241300" indent="-241300" algn="l">
              <a:lnSpc>
                <a:spcPts val="3154"/>
              </a:lnSpc>
              <a:buSzPct val="100000"/>
              <a:buChar char="•"/>
            </a:pPr>
            <a:r>
              <a:rPr lang="en-US" sz="2700" kern="0" spc="-162" dirty="0">
                <a:solidFill>
                  <a:schemeClr val="bg1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Outliers in cost and votes</a:t>
            </a:r>
            <a:endParaRPr lang="en-US" dirty="0">
              <a:solidFill>
                <a:schemeClr val="bg1"/>
              </a:solidFill>
            </a:endParaRPr>
          </a:p>
          <a:p>
            <a:pPr marL="241300" lvl="1" indent="0" algn="l">
              <a:lnSpc>
                <a:spcPts val="2393"/>
              </a:lnSpc>
              <a:spcBef>
                <a:spcPts val="321"/>
              </a:spcBef>
              <a:buNone/>
            </a:pPr>
            <a:r>
              <a:rPr lang="en-US" sz="1725" kern="0" spc="-35" dirty="0">
                <a:solidFill>
                  <a:schemeClr val="bg1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Extreme outliers in restaurant cost and</a:t>
            </a:r>
            <a:br>
              <a:rPr lang="en-US" sz="1725" kern="0" spc="-35" dirty="0">
                <a:solidFill>
                  <a:schemeClr val="bg1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725" kern="0" spc="-35" dirty="0">
                <a:solidFill>
                  <a:schemeClr val="bg1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customer votes had to be identified and handled</a:t>
            </a:r>
            <a:br>
              <a:rPr lang="en-US" sz="1725" kern="0" spc="-35" dirty="0">
                <a:solidFill>
                  <a:schemeClr val="bg1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725" kern="0" spc="-35" dirty="0">
                <a:solidFill>
                  <a:schemeClr val="bg1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appropriately</a:t>
            </a:r>
            <a:endParaRPr lang="en-US" dirty="0">
              <a:solidFill>
                <a:schemeClr val="bg1"/>
              </a:solidFill>
            </a:endParaRPr>
          </a:p>
          <a:p>
            <a:pPr marL="241300" indent="-241300" algn="l">
              <a:lnSpc>
                <a:spcPts val="3154"/>
              </a:lnSpc>
              <a:spcBef>
                <a:spcPts val="2555"/>
              </a:spcBef>
              <a:buSzPct val="100000"/>
              <a:buChar char="•"/>
            </a:pPr>
            <a:r>
              <a:rPr lang="en-US" sz="2700" kern="0" spc="-162" dirty="0">
                <a:solidFill>
                  <a:schemeClr val="bg1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Data formatting issues</a:t>
            </a:r>
            <a:endParaRPr lang="en-US" dirty="0">
              <a:solidFill>
                <a:schemeClr val="bg1"/>
              </a:solidFill>
            </a:endParaRPr>
          </a:p>
          <a:p>
            <a:pPr marL="241300" lvl="1" indent="0" algn="l">
              <a:lnSpc>
                <a:spcPts val="2393"/>
              </a:lnSpc>
              <a:spcBef>
                <a:spcPts val="321"/>
              </a:spcBef>
              <a:buNone/>
            </a:pPr>
            <a:r>
              <a:rPr lang="en-US" sz="1725" kern="0" spc="-35" dirty="0">
                <a:solidFill>
                  <a:schemeClr val="bg1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Ratings and location fields had inconsistent</a:t>
            </a:r>
            <a:br>
              <a:rPr lang="en-US" sz="1725" kern="0" spc="-35" dirty="0">
                <a:solidFill>
                  <a:schemeClr val="bg1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725" kern="0" spc="-35" dirty="0">
                <a:solidFill>
                  <a:schemeClr val="bg1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formatting and structures that required</a:t>
            </a:r>
            <a:br>
              <a:rPr lang="en-US" sz="1725" kern="0" spc="-35" dirty="0">
                <a:solidFill>
                  <a:schemeClr val="bg1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725" kern="0" spc="-35" dirty="0">
                <a:solidFill>
                  <a:schemeClr val="bg1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extensive data preprocessing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8625" y="379214"/>
            <a:ext cx="11334750" cy="556171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ctr">
              <a:lnSpc>
                <a:spcPts val="4380"/>
              </a:lnSpc>
            </a:pPr>
            <a:r>
              <a:rPr lang="en-US" sz="3750" kern="0" spc="-225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Learnings from the Project</a:t>
            </a:r>
            <a:endParaRPr lang="en-US" dirty="0"/>
          </a:p>
        </p:txBody>
      </p:sp>
      <p:sp>
        <p:nvSpPr>
          <p:cNvPr id="3" name="Shape 1"/>
          <p:cNvSpPr/>
          <p:nvPr/>
        </p:nvSpPr>
        <p:spPr>
          <a:xfrm>
            <a:off x="988219" y="1847850"/>
            <a:ext cx="1428750" cy="1428750"/>
          </a:xfrm>
          <a:prstGeom prst="ellipse">
            <a:avLst/>
          </a:prstGeom>
          <a:solidFill>
            <a:srgbClr val="FFD9AD"/>
          </a:solidFill>
          <a:ln>
            <a:miter lim="800000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883" y="2185503"/>
            <a:ext cx="723900" cy="70485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5294" y="3372892"/>
            <a:ext cx="2514600" cy="533995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ctr">
              <a:lnSpc>
                <a:spcPts val="2102"/>
              </a:lnSpc>
            </a:pPr>
            <a:r>
              <a:rPr lang="en-US" sz="1800" kern="0" spc="-108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Improved data</a:t>
            </a:r>
            <a:br>
              <a:rPr lang="en-US" sz="1800" kern="0" spc="-108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</a:br>
            <a:r>
              <a:rPr lang="en-US" sz="1800" kern="0" spc="-108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preprocessing skills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377160" y="3984129"/>
            <a:ext cx="2650868" cy="1056680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ctr">
              <a:lnSpc>
                <a:spcPts val="2080"/>
              </a:lnSpc>
              <a:spcBef>
                <a:spcPts val="596"/>
              </a:spcBef>
            </a:pP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Learned techniques for</a:t>
            </a:r>
            <a:b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handling missing values,</a:t>
            </a:r>
            <a:b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inconsistent entries, and data</a:t>
            </a:r>
            <a:b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formatting issues</a:t>
            </a:r>
            <a:endParaRPr lang="en-US" dirty="0"/>
          </a:p>
        </p:txBody>
      </p:sp>
      <p:sp>
        <p:nvSpPr>
          <p:cNvPr id="7" name="Shape 4"/>
          <p:cNvSpPr/>
          <p:nvPr/>
        </p:nvSpPr>
        <p:spPr>
          <a:xfrm>
            <a:off x="3917156" y="1847850"/>
            <a:ext cx="1428750" cy="1428750"/>
          </a:xfrm>
          <a:prstGeom prst="ellipse">
            <a:avLst/>
          </a:prstGeom>
          <a:solidFill>
            <a:srgbClr val="FEC088"/>
          </a:solidFill>
          <a:ln>
            <a:miter lim="800000"/>
          </a:ln>
        </p:spPr>
        <p:txBody>
          <a:bodyPr/>
          <a:lstStyle/>
          <a:p>
            <a:endParaRPr lang="en-IN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823" y="2185503"/>
            <a:ext cx="723900" cy="70485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398044" y="3372892"/>
            <a:ext cx="2466975" cy="533995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ctr">
              <a:lnSpc>
                <a:spcPts val="2102"/>
              </a:lnSpc>
            </a:pPr>
            <a:r>
              <a:rPr lang="en-US" sz="1800" kern="0" spc="-108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Enhanced exploratory</a:t>
            </a:r>
            <a:br>
              <a:rPr lang="en-US" sz="1800" kern="0" spc="-108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</a:br>
            <a:r>
              <a:rPr lang="en-US" sz="1800" kern="0" spc="-108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data analysis (EDA)</a:t>
            </a:r>
            <a:endParaRPr lang="en-US" dirty="0"/>
          </a:p>
        </p:txBody>
      </p:sp>
      <p:sp>
        <p:nvSpPr>
          <p:cNvPr id="10" name="Text 6"/>
          <p:cNvSpPr/>
          <p:nvPr/>
        </p:nvSpPr>
        <p:spPr>
          <a:xfrm>
            <a:off x="3331697" y="3984129"/>
            <a:ext cx="2599669" cy="1056680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ctr">
              <a:lnSpc>
                <a:spcPts val="2080"/>
              </a:lnSpc>
              <a:spcBef>
                <a:spcPts val="596"/>
              </a:spcBef>
            </a:pP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Identified key trends and</a:t>
            </a:r>
            <a:b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patterns in the restaurant</a:t>
            </a:r>
            <a:b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dataset through visualization</a:t>
            </a:r>
            <a:b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and analysis</a:t>
            </a:r>
            <a:endParaRPr lang="en-US" dirty="0"/>
          </a:p>
        </p:txBody>
      </p:sp>
      <p:sp>
        <p:nvSpPr>
          <p:cNvPr id="11" name="Shape 7"/>
          <p:cNvSpPr/>
          <p:nvPr/>
        </p:nvSpPr>
        <p:spPr>
          <a:xfrm>
            <a:off x="6846094" y="1847850"/>
            <a:ext cx="1428750" cy="1428750"/>
          </a:xfrm>
          <a:prstGeom prst="ellipse">
            <a:avLst/>
          </a:prstGeom>
          <a:solidFill>
            <a:srgbClr val="FD864D"/>
          </a:solidFill>
          <a:ln>
            <a:miter lim="800000"/>
          </a:ln>
        </p:spPr>
        <p:txBody>
          <a:bodyPr/>
          <a:lstStyle/>
          <a:p>
            <a:endParaRPr lang="en-IN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490" y="2344564"/>
            <a:ext cx="733425" cy="44767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426994" y="3372892"/>
            <a:ext cx="2266950" cy="533995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ctr">
              <a:lnSpc>
                <a:spcPts val="2102"/>
              </a:lnSpc>
            </a:pPr>
            <a:r>
              <a:rPr lang="en-US" sz="1800" kern="0" spc="-108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Developed dashboard</a:t>
            </a:r>
            <a:br>
              <a:rPr lang="en-US" sz="1800" kern="0" spc="-108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</a:br>
            <a:r>
              <a:rPr lang="en-US" sz="1800" kern="0" spc="-108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storytelling skills</a:t>
            </a:r>
            <a:endParaRPr lang="en-US" dirty="0"/>
          </a:p>
        </p:txBody>
      </p:sp>
      <p:sp>
        <p:nvSpPr>
          <p:cNvPr id="14" name="Text 9"/>
          <p:cNvSpPr/>
          <p:nvPr/>
        </p:nvSpPr>
        <p:spPr>
          <a:xfrm>
            <a:off x="6369084" y="3984129"/>
            <a:ext cx="2382770" cy="1056680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ctr">
              <a:lnSpc>
                <a:spcPts val="2080"/>
              </a:lnSpc>
              <a:spcBef>
                <a:spcPts val="596"/>
              </a:spcBef>
            </a:pP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Created interactive</a:t>
            </a:r>
            <a:b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dashboards to effectively</a:t>
            </a:r>
            <a:b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communicate insights and</a:t>
            </a:r>
            <a:b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findings</a:t>
            </a:r>
            <a:endParaRPr lang="en-US" dirty="0"/>
          </a:p>
        </p:txBody>
      </p:sp>
      <p:sp>
        <p:nvSpPr>
          <p:cNvPr id="15" name="Shape 10"/>
          <p:cNvSpPr/>
          <p:nvPr/>
        </p:nvSpPr>
        <p:spPr>
          <a:xfrm>
            <a:off x="9775031" y="1847850"/>
            <a:ext cx="1428750" cy="1428750"/>
          </a:xfrm>
          <a:prstGeom prst="ellipse">
            <a:avLst/>
          </a:prstGeom>
          <a:solidFill>
            <a:srgbClr val="FF8000"/>
          </a:solidFill>
          <a:ln>
            <a:miter lim="800000"/>
          </a:ln>
        </p:spPr>
        <p:txBody>
          <a:bodyPr/>
          <a:lstStyle/>
          <a:p>
            <a:endParaRPr lang="en-IN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3146" y="2218993"/>
            <a:ext cx="542925" cy="68580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158630" y="3372892"/>
            <a:ext cx="2661553" cy="533995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ctr">
              <a:lnSpc>
                <a:spcPts val="2102"/>
              </a:lnSpc>
            </a:pPr>
            <a:r>
              <a:rPr lang="en-US" sz="1800" kern="0" spc="-108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Improved insight reporting</a:t>
            </a:r>
            <a:br>
              <a:rPr lang="en-US" sz="1800" kern="0" spc="-108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</a:br>
            <a:r>
              <a:rPr lang="en-US" sz="1800" kern="0" spc="-108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capabilities</a:t>
            </a:r>
            <a:endParaRPr lang="en-US" dirty="0"/>
          </a:p>
        </p:txBody>
      </p:sp>
      <p:sp>
        <p:nvSpPr>
          <p:cNvPr id="18" name="Text 12"/>
          <p:cNvSpPr/>
          <p:nvPr/>
        </p:nvSpPr>
        <p:spPr>
          <a:xfrm>
            <a:off x="9222581" y="3984129"/>
            <a:ext cx="2533650" cy="792510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ctr">
              <a:lnSpc>
                <a:spcPts val="2080"/>
              </a:lnSpc>
              <a:spcBef>
                <a:spcPts val="596"/>
              </a:spcBef>
            </a:pP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Extracted actionable</a:t>
            </a:r>
            <a:b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business recommendations</a:t>
            </a:r>
            <a:b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from the data analysis</a:t>
            </a:r>
            <a:endParaRPr lang="en-US" dirty="0"/>
          </a:p>
        </p:txBody>
      </p:sp>
      <p:sp>
        <p:nvSpPr>
          <p:cNvPr id="19" name="Shape 13"/>
          <p:cNvSpPr/>
          <p:nvPr/>
        </p:nvSpPr>
        <p:spPr>
          <a:xfrm>
            <a:off x="0" y="5715000"/>
            <a:ext cx="12192000" cy="1143000"/>
          </a:xfrm>
          <a:prstGeom prst="rect">
            <a:avLst/>
          </a:prstGeom>
          <a:solidFill>
            <a:srgbClr val="FEC088"/>
          </a:solidFill>
          <a:ln>
            <a:miter lim="800000"/>
          </a:ln>
        </p:spPr>
        <p:txBody>
          <a:bodyPr/>
          <a:lstStyle/>
          <a:p>
            <a:endParaRPr lang="en-IN"/>
          </a:p>
        </p:txBody>
      </p:sp>
      <p:sp>
        <p:nvSpPr>
          <p:cNvPr id="20" name="Text 14"/>
          <p:cNvSpPr/>
          <p:nvPr/>
        </p:nvSpPr>
        <p:spPr>
          <a:xfrm>
            <a:off x="700088" y="5956846"/>
            <a:ext cx="10791825" cy="667345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ctr"/>
          <a:lstStyle/>
          <a:p>
            <a:pPr algn="ctr">
              <a:lnSpc>
                <a:spcPts val="2628"/>
              </a:lnSpc>
            </a:pPr>
            <a:r>
              <a:rPr lang="en-US" sz="2250" kern="0" spc="-135" dirty="0">
                <a:solidFill>
                  <a:srgbClr val="333333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The Infosys_FoodTrends project helped me significantly improve my data preprocessing,</a:t>
            </a:r>
            <a:br>
              <a:rPr lang="en-US" sz="2250" kern="0" spc="-135" dirty="0">
                <a:solidFill>
                  <a:srgbClr val="333333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</a:br>
            <a:r>
              <a:rPr lang="en-US" sz="2250" kern="0" spc="-135" dirty="0">
                <a:solidFill>
                  <a:srgbClr val="333333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EDA, dashboard creation, and insight reporting skills - key competencies for a data analyst.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6250" y="2879527"/>
            <a:ext cx="2943686" cy="1112341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ctr"/>
          <a:lstStyle/>
          <a:p>
            <a:pPr algn="l">
              <a:lnSpc>
                <a:spcPts val="4380"/>
              </a:lnSpc>
            </a:pPr>
            <a:r>
              <a:rPr lang="en-US" sz="3750" kern="0" spc="-225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Key Insights &amp;</a:t>
            </a:r>
            <a:br>
              <a:rPr lang="en-US" sz="3750" kern="0" spc="-225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</a:br>
            <a:r>
              <a:rPr lang="en-US" sz="3750" kern="0" spc="-225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Future Scope</a:t>
            </a:r>
            <a:endParaRPr lang="en-US" dirty="0"/>
          </a:p>
        </p:txBody>
      </p:sp>
      <p:sp>
        <p:nvSpPr>
          <p:cNvPr id="3" name="Shape 1"/>
          <p:cNvSpPr/>
          <p:nvPr/>
        </p:nvSpPr>
        <p:spPr>
          <a:xfrm>
            <a:off x="4286250" y="476250"/>
            <a:ext cx="3619500" cy="2857500"/>
          </a:xfrm>
          <a:prstGeom prst="rect">
            <a:avLst/>
          </a:prstGeom>
          <a:solidFill>
            <a:srgbClr val="FEC088"/>
          </a:solidFill>
          <a:ln>
            <a:miter lim="800000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4572000" y="705892"/>
            <a:ext cx="3238500" cy="321469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l">
              <a:lnSpc>
                <a:spcPts val="2532"/>
              </a:lnSpc>
            </a:pPr>
            <a:r>
              <a:rPr lang="en-US" sz="2167" kern="0" spc="-130" dirty="0">
                <a:solidFill>
                  <a:srgbClr val="333333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Top Cuisine Preferences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4572000" y="1142256"/>
            <a:ext cx="3275262" cy="1403449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l">
              <a:lnSpc>
                <a:spcPts val="2211"/>
              </a:lnSpc>
              <a:spcBef>
                <a:spcPts val="888"/>
              </a:spcBef>
            </a:pPr>
            <a:r>
              <a:rPr lang="en-US" sz="1594" kern="0" spc="-32" dirty="0">
                <a:solidFill>
                  <a:srgbClr val="000000">
                    <a:alpha val="55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The analysis revealed that a few</a:t>
            </a:r>
            <a:br>
              <a:rPr lang="en-US" sz="1594" kern="0" spc="-32" dirty="0">
                <a:solidFill>
                  <a:srgbClr val="000000">
                    <a:alpha val="55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94" kern="0" spc="-32" dirty="0">
                <a:solidFill>
                  <a:srgbClr val="000000">
                    <a:alpha val="55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cuisines, such as Indian, Chinese,</a:t>
            </a:r>
            <a:br>
              <a:rPr lang="en-US" sz="1594" kern="0" spc="-32" dirty="0">
                <a:solidFill>
                  <a:srgbClr val="000000">
                    <a:alpha val="55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94" kern="0" spc="-32" dirty="0">
                <a:solidFill>
                  <a:srgbClr val="000000">
                    <a:alpha val="55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and Italian, consistently dominate</a:t>
            </a:r>
            <a:br>
              <a:rPr lang="en-US" sz="1594" kern="0" spc="-32" dirty="0">
                <a:solidFill>
                  <a:srgbClr val="000000">
                    <a:alpha val="55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94" kern="0" spc="-32" dirty="0">
                <a:solidFill>
                  <a:srgbClr val="000000">
                    <a:alpha val="55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customer demand, generating the</a:t>
            </a:r>
            <a:br>
              <a:rPr lang="en-US" sz="1594" kern="0" spc="-32" dirty="0">
                <a:solidFill>
                  <a:srgbClr val="000000">
                    <a:alpha val="55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94" kern="0" spc="-32" dirty="0">
                <a:solidFill>
                  <a:srgbClr val="000000">
                    <a:alpha val="55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majority of orders.  </a:t>
            </a: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8096250" y="476250"/>
            <a:ext cx="3619500" cy="2857500"/>
          </a:xfrm>
          <a:prstGeom prst="rect">
            <a:avLst/>
          </a:prstGeom>
          <a:solidFill>
            <a:srgbClr val="FEC088"/>
          </a:solidFill>
          <a:ln>
            <a:miter lim="800000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8382000" y="705892"/>
            <a:ext cx="3238500" cy="642938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l">
              <a:lnSpc>
                <a:spcPts val="2532"/>
              </a:lnSpc>
            </a:pPr>
            <a:r>
              <a:rPr lang="en-US" sz="2167" kern="0" spc="-130" dirty="0">
                <a:solidFill>
                  <a:srgbClr val="333333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High-Rated Restaurant</a:t>
            </a:r>
            <a:br>
              <a:rPr lang="en-US" sz="2167" kern="0" spc="-130" dirty="0">
                <a:solidFill>
                  <a:srgbClr val="333333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</a:br>
            <a:r>
              <a:rPr lang="en-US" sz="2167" kern="0" spc="-130" dirty="0">
                <a:solidFill>
                  <a:srgbClr val="333333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Popularity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8382000" y="1463725"/>
            <a:ext cx="3275558" cy="1403449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l">
              <a:lnSpc>
                <a:spcPts val="2211"/>
              </a:lnSpc>
              <a:spcBef>
                <a:spcPts val="888"/>
              </a:spcBef>
            </a:pPr>
            <a:r>
              <a:rPr lang="en-US" sz="1594" kern="0" spc="-32" dirty="0">
                <a:solidFill>
                  <a:srgbClr val="000000">
                    <a:alpha val="55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Restaurants with high ratings (4.5</a:t>
            </a:r>
            <a:br>
              <a:rPr lang="en-US" sz="1594" kern="0" spc="-32" dirty="0">
                <a:solidFill>
                  <a:srgbClr val="000000">
                    <a:alpha val="55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94" kern="0" spc="-32" dirty="0">
                <a:solidFill>
                  <a:srgbClr val="000000">
                    <a:alpha val="55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and above) typically have a higher</a:t>
            </a:r>
            <a:br>
              <a:rPr lang="en-US" sz="1594" kern="0" spc="-32" dirty="0">
                <a:solidFill>
                  <a:srgbClr val="000000">
                    <a:alpha val="55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94" kern="0" spc="-32" dirty="0">
                <a:solidFill>
                  <a:srgbClr val="000000">
                    <a:alpha val="55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number of votes and reviews,</a:t>
            </a:r>
            <a:br>
              <a:rPr lang="en-US" sz="1594" kern="0" spc="-32" dirty="0">
                <a:solidFill>
                  <a:srgbClr val="000000">
                    <a:alpha val="55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94" kern="0" spc="-32" dirty="0">
                <a:solidFill>
                  <a:srgbClr val="000000">
                    <a:alpha val="55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indicating strong customer trust</a:t>
            </a:r>
            <a:br>
              <a:rPr lang="en-US" sz="1594" kern="0" spc="-32" dirty="0">
                <a:solidFill>
                  <a:srgbClr val="000000">
                    <a:alpha val="55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94" kern="0" spc="-32" dirty="0">
                <a:solidFill>
                  <a:srgbClr val="000000">
                    <a:alpha val="55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and popularity.  </a:t>
            </a:r>
            <a:endParaRPr lang="en-US" dirty="0"/>
          </a:p>
        </p:txBody>
      </p:sp>
      <p:sp>
        <p:nvSpPr>
          <p:cNvPr id="9" name="Shape 7"/>
          <p:cNvSpPr/>
          <p:nvPr/>
        </p:nvSpPr>
        <p:spPr>
          <a:xfrm>
            <a:off x="4286250" y="3524250"/>
            <a:ext cx="3619500" cy="2857500"/>
          </a:xfrm>
          <a:prstGeom prst="rect">
            <a:avLst/>
          </a:prstGeom>
          <a:solidFill>
            <a:srgbClr val="FEC088"/>
          </a:solidFill>
          <a:ln>
            <a:miter lim="800000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4572000" y="3753892"/>
            <a:ext cx="3238500" cy="321469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l">
              <a:lnSpc>
                <a:spcPts val="2532"/>
              </a:lnSpc>
            </a:pPr>
            <a:r>
              <a:rPr lang="en-US" sz="2167" kern="0" spc="-130" dirty="0">
                <a:solidFill>
                  <a:srgbClr val="333333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Impact of Pricing</a:t>
            </a: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4572000" y="4190256"/>
            <a:ext cx="3295205" cy="1403449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l">
              <a:lnSpc>
                <a:spcPts val="2211"/>
              </a:lnSpc>
              <a:spcBef>
                <a:spcPts val="888"/>
              </a:spcBef>
            </a:pPr>
            <a:r>
              <a:rPr lang="en-US" sz="1594" kern="0" spc="-32" dirty="0">
                <a:solidFill>
                  <a:srgbClr val="000000">
                    <a:alpha val="55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Most customers prefer mid-range</a:t>
            </a:r>
            <a:br>
              <a:rPr lang="en-US" sz="1594" kern="0" spc="-32" dirty="0">
                <a:solidFill>
                  <a:srgbClr val="000000">
                    <a:alpha val="55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94" kern="0" spc="-32" dirty="0">
                <a:solidFill>
                  <a:srgbClr val="000000">
                    <a:alpha val="55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pricing options (between $10-$20</a:t>
            </a:r>
            <a:br>
              <a:rPr lang="en-US" sz="1594" kern="0" spc="-32" dirty="0">
                <a:solidFill>
                  <a:srgbClr val="000000">
                    <a:alpha val="55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94" kern="0" spc="-32" dirty="0">
                <a:solidFill>
                  <a:srgbClr val="000000">
                    <a:alpha val="55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per person), suggesting that</a:t>
            </a:r>
            <a:br>
              <a:rPr lang="en-US" sz="1594" kern="0" spc="-32" dirty="0">
                <a:solidFill>
                  <a:srgbClr val="000000">
                    <a:alpha val="55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94" kern="0" spc="-32" dirty="0">
                <a:solidFill>
                  <a:srgbClr val="000000">
                    <a:alpha val="55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affordability is a key factor in their</a:t>
            </a:r>
            <a:br>
              <a:rPr lang="en-US" sz="1594" kern="0" spc="-32" dirty="0">
                <a:solidFill>
                  <a:srgbClr val="000000">
                    <a:alpha val="55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94" kern="0" spc="-32" dirty="0">
                <a:solidFill>
                  <a:srgbClr val="000000">
                    <a:alpha val="55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decision-making.  </a:t>
            </a:r>
            <a:endParaRPr lang="en-US" dirty="0"/>
          </a:p>
        </p:txBody>
      </p:sp>
      <p:sp>
        <p:nvSpPr>
          <p:cNvPr id="12" name="Shape 10"/>
          <p:cNvSpPr/>
          <p:nvPr/>
        </p:nvSpPr>
        <p:spPr>
          <a:xfrm>
            <a:off x="8096250" y="3524250"/>
            <a:ext cx="3619500" cy="2857500"/>
          </a:xfrm>
          <a:prstGeom prst="rect">
            <a:avLst/>
          </a:prstGeom>
          <a:solidFill>
            <a:srgbClr val="FEC088"/>
          </a:solidFill>
          <a:ln>
            <a:miter lim="800000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8382000" y="3753892"/>
            <a:ext cx="3238500" cy="321469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l">
              <a:lnSpc>
                <a:spcPts val="2532"/>
              </a:lnSpc>
            </a:pPr>
            <a:r>
              <a:rPr lang="en-US" sz="2167" kern="0" spc="-130" dirty="0">
                <a:solidFill>
                  <a:srgbClr val="333333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Future Enhancements</a:t>
            </a: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8382000" y="4190256"/>
            <a:ext cx="3300412" cy="1964829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l">
              <a:lnSpc>
                <a:spcPts val="2211"/>
              </a:lnSpc>
              <a:spcBef>
                <a:spcPts val="888"/>
              </a:spcBef>
            </a:pPr>
            <a:r>
              <a:rPr lang="en-US" sz="1594" kern="0" spc="-32" dirty="0">
                <a:solidFill>
                  <a:srgbClr val="000000">
                    <a:alpha val="55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Potential future enhancements</a:t>
            </a:r>
            <a:br>
              <a:rPr lang="en-US" sz="1594" kern="0" spc="-32" dirty="0">
                <a:solidFill>
                  <a:srgbClr val="000000">
                    <a:alpha val="55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94" kern="0" spc="-32" dirty="0">
                <a:solidFill>
                  <a:srgbClr val="000000">
                    <a:alpha val="55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include adding machine learning-</a:t>
            </a:r>
            <a:br>
              <a:rPr lang="en-US" sz="1594" kern="0" spc="-32" dirty="0">
                <a:solidFill>
                  <a:srgbClr val="000000">
                    <a:alpha val="55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94" kern="0" spc="-32" dirty="0">
                <a:solidFill>
                  <a:srgbClr val="000000">
                    <a:alpha val="55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based recommendation systems,</a:t>
            </a:r>
            <a:br>
              <a:rPr lang="en-US" sz="1594" kern="0" spc="-32" dirty="0">
                <a:solidFill>
                  <a:srgbClr val="000000">
                    <a:alpha val="55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94" kern="0" spc="-32" dirty="0">
                <a:solidFill>
                  <a:srgbClr val="000000">
                    <a:alpha val="55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predicting restaurant ratings using</a:t>
            </a:r>
            <a:br>
              <a:rPr lang="en-US" sz="1594" kern="0" spc="-32" dirty="0">
                <a:solidFill>
                  <a:srgbClr val="000000">
                    <a:alpha val="55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94" kern="0" spc="-32" dirty="0">
                <a:solidFill>
                  <a:srgbClr val="000000">
                    <a:alpha val="55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feature engineering, and building</a:t>
            </a:r>
            <a:br>
              <a:rPr lang="en-US" sz="1594" kern="0" spc="-32" dirty="0">
                <a:solidFill>
                  <a:srgbClr val="000000">
                    <a:alpha val="55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94" kern="0" spc="-32" dirty="0">
                <a:solidFill>
                  <a:srgbClr val="000000">
                    <a:alpha val="55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interactive dashboards for</a:t>
            </a:r>
            <a:br>
              <a:rPr lang="en-US" sz="1594" kern="0" spc="-32" dirty="0">
                <a:solidFill>
                  <a:srgbClr val="000000">
                    <a:alpha val="55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94" kern="0" spc="-32" dirty="0">
                <a:solidFill>
                  <a:srgbClr val="000000">
                    <a:alpha val="55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enhanced data exploration.  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8625" y="379214"/>
            <a:ext cx="11334750" cy="556171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ctr">
              <a:lnSpc>
                <a:spcPts val="4380"/>
              </a:lnSpc>
            </a:pPr>
            <a:r>
              <a:rPr lang="en-US" sz="3750" kern="0" spc="-225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Conclusion</a:t>
            </a:r>
            <a:endParaRPr lang="en-US" dirty="0"/>
          </a:p>
        </p:txBody>
      </p:sp>
      <p:sp>
        <p:nvSpPr>
          <p:cNvPr id="3" name="Shape 1"/>
          <p:cNvSpPr/>
          <p:nvPr/>
        </p:nvSpPr>
        <p:spPr>
          <a:xfrm>
            <a:off x="1476375" y="1590675"/>
            <a:ext cx="1428750" cy="1428750"/>
          </a:xfrm>
          <a:prstGeom prst="ellipse">
            <a:avLst/>
          </a:prstGeom>
          <a:solidFill>
            <a:srgbClr val="FFD9AD"/>
          </a:solidFill>
          <a:ln>
            <a:miter lim="800000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401" y="2053903"/>
            <a:ext cx="742950" cy="50482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36992" y="3115717"/>
            <a:ext cx="3707516" cy="533995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ctr">
              <a:lnSpc>
                <a:spcPts val="2102"/>
              </a:lnSpc>
            </a:pPr>
            <a:r>
              <a:rPr lang="en-US" sz="1800" kern="0" spc="-108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Customer preferences influenced by</a:t>
            </a:r>
            <a:br>
              <a:rPr lang="en-US" sz="1800" kern="0" spc="-108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</a:br>
            <a:r>
              <a:rPr lang="en-US" sz="1800" kern="0" spc="-108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cuisine, cost, delivery, and location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341158" y="3726954"/>
            <a:ext cx="3699184" cy="1585020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ctr">
              <a:lnSpc>
                <a:spcPts val="2080"/>
              </a:lnSpc>
              <a:spcBef>
                <a:spcPts val="596"/>
              </a:spcBef>
            </a:pP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Key insights from the project show that</a:t>
            </a:r>
            <a:b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customer preferences are shaped by a</a:t>
            </a:r>
            <a:b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combination of factors including the type</a:t>
            </a:r>
            <a:b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of cuisine, cost of the restaurant,</a:t>
            </a:r>
            <a:b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availability of online delivery, and the</a:t>
            </a:r>
            <a:b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restaurant's location.</a:t>
            </a:r>
            <a:endParaRPr lang="en-US" dirty="0"/>
          </a:p>
        </p:txBody>
      </p:sp>
      <p:sp>
        <p:nvSpPr>
          <p:cNvPr id="7" name="Shape 4"/>
          <p:cNvSpPr/>
          <p:nvPr/>
        </p:nvSpPr>
        <p:spPr>
          <a:xfrm>
            <a:off x="5381625" y="1590675"/>
            <a:ext cx="1428750" cy="1428750"/>
          </a:xfrm>
          <a:prstGeom prst="ellipse">
            <a:avLst/>
          </a:prstGeom>
          <a:solidFill>
            <a:srgbClr val="FEC088"/>
          </a:solidFill>
          <a:ln>
            <a:miter lim="800000"/>
          </a:ln>
        </p:spPr>
        <p:txBody>
          <a:bodyPr/>
          <a:lstStyle/>
          <a:p>
            <a:endParaRPr lang="en-IN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591" y="1961813"/>
            <a:ext cx="466725" cy="67627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367213" y="3115717"/>
            <a:ext cx="3457575" cy="533995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ctr">
              <a:lnSpc>
                <a:spcPts val="2102"/>
              </a:lnSpc>
            </a:pPr>
            <a:r>
              <a:rPr lang="en-US" sz="1800" kern="0" spc="-108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Visual dashboards enabled quick</a:t>
            </a:r>
            <a:br>
              <a:rPr lang="en-US" sz="1800" kern="0" spc="-108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</a:br>
            <a:r>
              <a:rPr lang="en-US" sz="1800" kern="0" spc="-108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identification of trends</a:t>
            </a:r>
            <a:endParaRPr lang="en-US" dirty="0"/>
          </a:p>
        </p:txBody>
      </p:sp>
      <p:sp>
        <p:nvSpPr>
          <p:cNvPr id="10" name="Text 6"/>
          <p:cNvSpPr/>
          <p:nvPr/>
        </p:nvSpPr>
        <p:spPr>
          <a:xfrm>
            <a:off x="4250367" y="3726954"/>
            <a:ext cx="3691266" cy="1320850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ctr">
              <a:lnSpc>
                <a:spcPts val="2080"/>
              </a:lnSpc>
              <a:spcBef>
                <a:spcPts val="596"/>
              </a:spcBef>
            </a:pP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The interactive dashboards built as part</a:t>
            </a:r>
            <a:b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of the project allowed for efficient</a:t>
            </a:r>
            <a:b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exploration and visualization of customer</a:t>
            </a:r>
            <a:b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trends and preferences across various</a:t>
            </a:r>
            <a:b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data dimensions.</a:t>
            </a:r>
            <a:endParaRPr lang="en-US" dirty="0"/>
          </a:p>
        </p:txBody>
      </p:sp>
      <p:sp>
        <p:nvSpPr>
          <p:cNvPr id="11" name="Shape 7"/>
          <p:cNvSpPr/>
          <p:nvPr/>
        </p:nvSpPr>
        <p:spPr>
          <a:xfrm>
            <a:off x="9286875" y="1590675"/>
            <a:ext cx="1428750" cy="1428750"/>
          </a:xfrm>
          <a:prstGeom prst="ellipse">
            <a:avLst/>
          </a:prstGeom>
          <a:solidFill>
            <a:srgbClr val="FD864D"/>
          </a:solidFill>
          <a:ln>
            <a:miter lim="800000"/>
          </a:ln>
        </p:spPr>
        <p:txBody>
          <a:bodyPr/>
          <a:lstStyle/>
          <a:p>
            <a:endParaRPr lang="en-IN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3125" y="1995300"/>
            <a:ext cx="666750" cy="62865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152121" y="3115717"/>
            <a:ext cx="3698259" cy="533995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ctr">
              <a:lnSpc>
                <a:spcPts val="2102"/>
              </a:lnSpc>
            </a:pPr>
            <a:r>
              <a:rPr lang="en-US" sz="1800" kern="0" spc="-108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Provided business-ready insights for</a:t>
            </a:r>
            <a:br>
              <a:rPr lang="en-US" sz="1800" kern="0" spc="-108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</a:br>
            <a:r>
              <a:rPr lang="en-US" sz="1800" kern="0" spc="-108" dirty="0">
                <a:solidFill>
                  <a:srgbClr val="FFFFFF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food platforms</a:t>
            </a:r>
            <a:endParaRPr lang="en-US" dirty="0"/>
          </a:p>
        </p:txBody>
      </p:sp>
      <p:sp>
        <p:nvSpPr>
          <p:cNvPr id="14" name="Text 9"/>
          <p:cNvSpPr/>
          <p:nvPr/>
        </p:nvSpPr>
        <p:spPr>
          <a:xfrm>
            <a:off x="8132029" y="3726954"/>
            <a:ext cx="3738442" cy="1320850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t"/>
          <a:lstStyle/>
          <a:p>
            <a:pPr algn="ctr">
              <a:lnSpc>
                <a:spcPts val="2080"/>
              </a:lnSpc>
              <a:spcBef>
                <a:spcPts val="596"/>
              </a:spcBef>
            </a:pP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The project culminated in delivering</a:t>
            </a:r>
            <a:b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actionable insights that can directly</a:t>
            </a:r>
            <a:b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inform strategic decision-making for food</a:t>
            </a:r>
            <a:b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platforms to better cater to their</a:t>
            </a:r>
            <a:b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customers' needs.</a:t>
            </a:r>
            <a:endParaRPr lang="en-US" dirty="0"/>
          </a:p>
        </p:txBody>
      </p:sp>
      <p:sp>
        <p:nvSpPr>
          <p:cNvPr id="15" name="Shape 10"/>
          <p:cNvSpPr/>
          <p:nvPr/>
        </p:nvSpPr>
        <p:spPr>
          <a:xfrm>
            <a:off x="0" y="5715000"/>
            <a:ext cx="12192000" cy="1143000"/>
          </a:xfrm>
          <a:prstGeom prst="rect">
            <a:avLst/>
          </a:prstGeom>
          <a:solidFill>
            <a:srgbClr val="FFD9AD"/>
          </a:solidFill>
          <a:ln>
            <a:miter lim="800000"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 11"/>
          <p:cNvSpPr/>
          <p:nvPr/>
        </p:nvSpPr>
        <p:spPr>
          <a:xfrm>
            <a:off x="290513" y="6038106"/>
            <a:ext cx="11610975" cy="500360"/>
          </a:xfrm>
          <a:prstGeom prst="rect">
            <a:avLst/>
          </a:prstGeom>
          <a:noFill/>
          <a:ln>
            <a:miter lim="800000"/>
          </a:ln>
        </p:spPr>
        <p:txBody>
          <a:bodyPr wrap="square" lIns="0" tIns="0" rIns="0" bIns="0" rtlCol="0" anchor="ctr"/>
          <a:lstStyle/>
          <a:p>
            <a:pPr algn="ctr">
              <a:lnSpc>
                <a:spcPts val="1971"/>
              </a:lnSpc>
            </a:pPr>
            <a:r>
              <a:rPr lang="en-US" sz="1688" kern="0" spc="-101" dirty="0">
                <a:solidFill>
                  <a:srgbClr val="333333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The Infosys_FoodTrends project successfully leveraged the Zomato restaurants dataset to uncover valuable customer preference</a:t>
            </a:r>
            <a:br>
              <a:rPr lang="en-US" sz="1688" kern="0" spc="-101" dirty="0">
                <a:solidFill>
                  <a:srgbClr val="333333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</a:br>
            <a:r>
              <a:rPr lang="en-US" sz="1688" kern="0" spc="-101" dirty="0">
                <a:solidFill>
                  <a:srgbClr val="333333"/>
                </a:solidFill>
                <a:latin typeface="Inter SemiBold" pitchFamily="34" charset="0"/>
                <a:ea typeface="Inter SemiBold" pitchFamily="34" charset="-122"/>
                <a:cs typeface="Inter SemiBold" pitchFamily="34" charset="-120"/>
              </a:rPr>
              <a:t>patterns, equipping food platforms with the necessary intelligence to enhance their offerings and drive business growth.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139CE5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986</Words>
  <Application>Microsoft Office PowerPoint</Application>
  <PresentationFormat>Widescreen</PresentationFormat>
  <Paragraphs>101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Inter Medium</vt:lpstr>
      <vt:lpstr>Inter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Beautiful.ai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Infosys_FoodTrends Understanding Customer Preferences</dc:title>
  <dc:subject>Infosys_FoodTrends Understanding Customer Preferences</dc:subject>
  <dc:creator>jspkqtiewb@ozkadem.edu.pl</dc:creator>
  <cp:lastModifiedBy>Piyush Nitnaware</cp:lastModifiedBy>
  <cp:revision>8</cp:revision>
  <dcterms:created xsi:type="dcterms:W3CDTF">2026-02-10T13:56:09Z</dcterms:created>
  <dcterms:modified xsi:type="dcterms:W3CDTF">2026-02-10T14:16:13Z</dcterms:modified>
</cp:coreProperties>
</file>